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5" r:id="rId9"/>
    <p:sldId id="266" r:id="rId10"/>
    <p:sldId id="267" r:id="rId11"/>
    <p:sldId id="269" r:id="rId12"/>
    <p:sldId id="270" r:id="rId13"/>
    <p:sldId id="262" r:id="rId14"/>
    <p:sldId id="271" r:id="rId15"/>
    <p:sldId id="268" r:id="rId16"/>
    <p:sldId id="272" r:id="rId17"/>
    <p:sldId id="273" r:id="rId18"/>
    <p:sldId id="279" r:id="rId19"/>
    <p:sldId id="280" r:id="rId20"/>
    <p:sldId id="281" r:id="rId21"/>
    <p:sldId id="287" r:id="rId22"/>
    <p:sldId id="288" r:id="rId23"/>
    <p:sldId id="283" r:id="rId24"/>
    <p:sldId id="284" r:id="rId25"/>
    <p:sldId id="285" r:id="rId26"/>
    <p:sldId id="286" r:id="rId27"/>
    <p:sldId id="289" r:id="rId28"/>
    <p:sldId id="290" r:id="rId29"/>
    <p:sldId id="291" r:id="rId30"/>
    <p:sldId id="292" r:id="rId31"/>
    <p:sldId id="294" r:id="rId32"/>
    <p:sldId id="274" r:id="rId33"/>
    <p:sldId id="275" r:id="rId34"/>
    <p:sldId id="276" r:id="rId35"/>
    <p:sldId id="277" r:id="rId36"/>
    <p:sldId id="296" r:id="rId37"/>
    <p:sldId id="293" r:id="rId38"/>
    <p:sldId id="295" r:id="rId39"/>
    <p:sldId id="297" r:id="rId40"/>
    <p:sldId id="298" r:id="rId4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192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D8A830-DD74-4D0D-A6C5-1EA01F4F49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71A1A8F-15F5-4FE6-9A82-909633567E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3D19D3C-251B-4493-BB57-2CC97CF4F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3E48A-CE05-4BE2-A201-CEED4053BD17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D5B7C52-0592-4A42-A21A-0A8BDEB27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D68788B-C927-4F69-A7D0-0B74CA1FF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09062-E31F-467F-9CF2-DFFAEFD7A4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8414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06A770-DED7-4F5B-9EBF-A5C51BFC3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FDF068F-9534-4006-9639-D1E3C0C81A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EC32D92-3C9D-44C7-8316-34263A420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3E48A-CE05-4BE2-A201-CEED4053BD17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4746FAD-116F-4BF4-BA08-E7B69F443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5D968B2-AE52-477C-9F74-F521F5909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09062-E31F-467F-9CF2-DFFAEFD7A4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3029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6207864D-A9E7-43A2-9499-F86CA836E0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F9A5B31-E746-4644-B1A9-02E76DD1EC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0117558-2E4E-448E-A641-9929E558B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3E48A-CE05-4BE2-A201-CEED4053BD17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346E6E1-A313-4D04-8CB7-D9914B6AA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EC13DD5-8324-458F-BEDD-DEA9EEFD0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09062-E31F-467F-9CF2-DFFAEFD7A4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6129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7862C5-62D8-4F82-8A51-EE9709CDF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FC75799-3475-4988-B321-BE20E226F9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AACA736-E6CD-4116-957D-3C4D4903E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3E48A-CE05-4BE2-A201-CEED4053BD17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68D06CF-ACA3-453C-833A-4DDA5685E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1BCF111-EDDB-49CA-B88E-3D623AA27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09062-E31F-467F-9CF2-DFFAEFD7A4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5537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77991F-73BE-416A-A5BF-2A624E2B4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074CC06-8C71-424A-9AD0-6551E91A08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7A54168-728E-467C-BD36-7A1BB64D5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3E48A-CE05-4BE2-A201-CEED4053BD17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2562E1E-743F-49A8-9FDE-397960D69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A421E54-0E13-49E3-AF53-7825A8332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09062-E31F-467F-9CF2-DFFAEFD7A4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7414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F7A1F41-02B7-4561-B7ED-9E61F93AF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C84B3BC-A0CB-4806-B2D3-64835B86D9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9497EEC-D596-4E11-B143-690FF01DAF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426DF98-1F40-4693-928B-9535156B4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3E48A-CE05-4BE2-A201-CEED4053BD17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97105F8-E448-4F43-B2C9-3232BF123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1184D11-7671-4C90-B238-9716BD527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09062-E31F-467F-9CF2-DFFAEFD7A4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8422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F174D5-5A28-44B0-AB29-35FFB4759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E11C3C2-5988-4E77-A4BA-9C3A7836F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D54CB8B-6A73-401F-B709-04FC665180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A08FCFB-450E-456C-A636-260B68C23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CB971CE4-8C05-4467-B93B-3D9A265899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A770262-5003-4B87-BB85-A5DF0004B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3E48A-CE05-4BE2-A201-CEED4053BD17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EC14324E-ED03-4D1E-92AB-E7292591B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C98B042-5DA0-4BD0-82DD-59B5ECD29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09062-E31F-467F-9CF2-DFFAEFD7A4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1972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6B1935-E9ED-44B1-801D-5C73ECA26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8F7922E-8FDA-4997-A4E6-62210F43D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3E48A-CE05-4BE2-A201-CEED4053BD17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26BF451-87D2-4E45-9DF8-D9A6D8CE0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F76694B-A49D-47FA-B497-241486F40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09062-E31F-467F-9CF2-DFFAEFD7A4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3468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A8FF068-8C50-4B18-AE6D-7CD21AE17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3E48A-CE05-4BE2-A201-CEED4053BD17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57F1A7C-E3A5-4C52-A106-CE47650AE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8379808-BB50-40DC-861D-D7DF6BACB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09062-E31F-467F-9CF2-DFFAEFD7A4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0143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5CE9A0-F9EC-43AB-8F96-F00F74660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FD73658-4E50-486B-993F-DBBFF515A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1EA7507-6ECD-4D14-BD96-FA83D6F768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49B7871-CD30-4E42-B332-8CE7B2528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3E48A-CE05-4BE2-A201-CEED4053BD17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EDFF1F6-D5E7-4E43-90BD-CE0C751AA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86B317C-32A6-4CAF-BB05-A1BB3FC17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09062-E31F-467F-9CF2-DFFAEFD7A4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3434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78D563-2F5D-481C-93F4-C9124466D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8453661-5615-4B78-B001-4566A776AA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D8EECB8-85FB-4EA1-ADA3-6A22540B6E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C969460-E022-4DCD-A996-E1D83880C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3E48A-CE05-4BE2-A201-CEED4053BD17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4F000D2-6F17-4DB2-9511-1353CC11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200628B-1B53-48D0-A20A-2A6ECC3DA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09062-E31F-467F-9CF2-DFFAEFD7A4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3764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C89400C-24F8-4566-8F1F-54E81D748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0552F2F-E494-4035-8D6C-028F282C7F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A024604-BC91-4721-9037-274C8195BD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A3E48A-CE05-4BE2-A201-CEED4053BD17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60DC696-F818-42D9-8022-F1F2D865BC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70CACD4-2B65-4F9B-AD7A-3C52351E5C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09062-E31F-467F-9CF2-DFFAEFD7A4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78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oleObject" Target="../embeddings/oleObject1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3.png"/><Relationship Id="rId4" Type="http://schemas.openxmlformats.org/officeDocument/2006/relationships/oleObject" Target="../embeddings/oleObject2.bin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3" Type="http://schemas.openxmlformats.org/officeDocument/2006/relationships/image" Target="../media/image2.png"/><Relationship Id="rId7" Type="http://schemas.openxmlformats.org/officeDocument/2006/relationships/image" Target="../media/image56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5.emf"/><Relationship Id="rId5" Type="http://schemas.openxmlformats.org/officeDocument/2006/relationships/image" Target="../media/image54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58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C5A8E8FB-B394-4163-BA6E-3141D8BF2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4" y="1428668"/>
            <a:ext cx="12188126" cy="5974996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E864579-5E9D-4C6E-A44C-A0347FE890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109018"/>
            <a:ext cx="12192000" cy="2064775"/>
          </a:xfrm>
          <a:effectLst>
            <a:glow>
              <a:schemeClr val="accent1">
                <a:alpha val="40000"/>
              </a:schemeClr>
            </a:glow>
            <a:outerShdw blurRad="25400" dist="76200" dir="2700000" algn="ctr" rotWithShape="0">
              <a:srgbClr val="000000">
                <a:alpha val="82000"/>
              </a:srgbClr>
            </a:outerShdw>
          </a:effectLst>
        </p:spPr>
        <p:txBody>
          <a:bodyPr>
            <a:normAutofit/>
          </a:bodyPr>
          <a:lstStyle/>
          <a:p>
            <a:r>
              <a:rPr lang="it-IT" sz="9600" b="1" dirty="0">
                <a:solidFill>
                  <a:srgbClr val="FF0000"/>
                </a:solidFill>
              </a:rPr>
              <a:t>I cambiamenti climatici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A2FE546-B215-43AA-9424-436B3E2B0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793" cy="1810669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4CB27934-2253-4132-B7D3-DAE07D575F28}"/>
              </a:ext>
            </a:extLst>
          </p:cNvPr>
          <p:cNvSpPr/>
          <p:nvPr/>
        </p:nvSpPr>
        <p:spPr>
          <a:xfrm>
            <a:off x="7934632" y="0"/>
            <a:ext cx="4257368" cy="18140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C0851FB-2E6A-41E0-BA46-884A1E241A68}"/>
              </a:ext>
            </a:extLst>
          </p:cNvPr>
          <p:cNvSpPr txBox="1"/>
          <p:nvPr/>
        </p:nvSpPr>
        <p:spPr>
          <a:xfrm>
            <a:off x="8701548" y="88488"/>
            <a:ext cx="3490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i="1" dirty="0"/>
              <a:t>Prof. Carlo Bisci</a:t>
            </a:r>
            <a:endParaRPr lang="it-IT" sz="1400" i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2A3FBDF-22B9-4461-A38B-2EA3177AEA71}"/>
              </a:ext>
            </a:extLst>
          </p:cNvPr>
          <p:cNvSpPr txBox="1"/>
          <p:nvPr/>
        </p:nvSpPr>
        <p:spPr>
          <a:xfrm>
            <a:off x="1179871" y="663161"/>
            <a:ext cx="11012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Custodire il Pianeta – Cambiamenti climatici: Sapiens vs. vulcani</a:t>
            </a:r>
          </a:p>
        </p:txBody>
      </p:sp>
    </p:spTree>
    <p:extLst>
      <p:ext uri="{BB962C8B-B14F-4D97-AF65-F5344CB8AC3E}">
        <p14:creationId xmlns:p14="http://schemas.microsoft.com/office/powerpoint/2010/main" val="24241063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A2FE546-B215-43AA-9424-436B3E2B0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34309" cy="1810669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4CB27934-2253-4132-B7D3-DAE07D575F28}"/>
              </a:ext>
            </a:extLst>
          </p:cNvPr>
          <p:cNvSpPr/>
          <p:nvPr/>
        </p:nvSpPr>
        <p:spPr>
          <a:xfrm>
            <a:off x="8446056" y="0"/>
            <a:ext cx="3745943" cy="1810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C0851FB-2E6A-41E0-BA46-884A1E241A68}"/>
              </a:ext>
            </a:extLst>
          </p:cNvPr>
          <p:cNvSpPr txBox="1"/>
          <p:nvPr/>
        </p:nvSpPr>
        <p:spPr>
          <a:xfrm>
            <a:off x="8701548" y="88488"/>
            <a:ext cx="3490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i="1" dirty="0"/>
              <a:t>Prof. Carlo Bisci</a:t>
            </a:r>
            <a:endParaRPr lang="it-IT" sz="1400" i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2A3FBDF-22B9-4461-A38B-2EA3177AEA71}"/>
              </a:ext>
            </a:extLst>
          </p:cNvPr>
          <p:cNvSpPr txBox="1"/>
          <p:nvPr/>
        </p:nvSpPr>
        <p:spPr>
          <a:xfrm>
            <a:off x="1179871" y="663161"/>
            <a:ext cx="11012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Custodire il Pianeta – Cambiamenti climatici: Sapiens vs. vulcani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E2895DD7-9B55-43CE-9D8D-41E861AF0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046" y="1408825"/>
            <a:ext cx="6435523" cy="5338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hotographs of Greenland cores">
            <a:extLst>
              <a:ext uri="{FF2B5EF4-FFF2-40B4-BE49-F238E27FC236}">
                <a16:creationId xmlns:a16="http://schemas.microsoft.com/office/drawing/2014/main" id="{6E4B95E1-4E5C-41EF-A6EC-FDA5541F2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477" y="4921250"/>
            <a:ext cx="5918523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3088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A2FE546-B215-43AA-9424-436B3E2B0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34309" cy="1810669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4CB27934-2253-4132-B7D3-DAE07D575F28}"/>
              </a:ext>
            </a:extLst>
          </p:cNvPr>
          <p:cNvSpPr/>
          <p:nvPr/>
        </p:nvSpPr>
        <p:spPr>
          <a:xfrm>
            <a:off x="8446056" y="0"/>
            <a:ext cx="3745943" cy="1810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C0851FB-2E6A-41E0-BA46-884A1E241A68}"/>
              </a:ext>
            </a:extLst>
          </p:cNvPr>
          <p:cNvSpPr txBox="1"/>
          <p:nvPr/>
        </p:nvSpPr>
        <p:spPr>
          <a:xfrm>
            <a:off x="8701548" y="88488"/>
            <a:ext cx="3490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i="1" dirty="0"/>
              <a:t>Prof. Carlo Bisci</a:t>
            </a:r>
            <a:endParaRPr lang="it-IT" sz="1400" i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2A3FBDF-22B9-4461-A38B-2EA3177AEA71}"/>
              </a:ext>
            </a:extLst>
          </p:cNvPr>
          <p:cNvSpPr txBox="1"/>
          <p:nvPr/>
        </p:nvSpPr>
        <p:spPr>
          <a:xfrm>
            <a:off x="1179871" y="663161"/>
            <a:ext cx="11012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Custodire il Pianeta – Cambiamenti climatici: Sapiens vs. vulcani</a:t>
            </a:r>
          </a:p>
        </p:txBody>
      </p:sp>
      <p:sp>
        <p:nvSpPr>
          <p:cNvPr id="9" name="CasellaDiTesto 1">
            <a:extLst>
              <a:ext uri="{FF2B5EF4-FFF2-40B4-BE49-F238E27FC236}">
                <a16:creationId xmlns:a16="http://schemas.microsoft.com/office/drawing/2014/main" id="{E33839B9-0ED9-468D-AB14-62CE3697A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1380603"/>
            <a:ext cx="12191999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 err="1">
                <a:latin typeface="Arial" panose="020B0604020202020204" pitchFamily="34" charset="0"/>
              </a:rPr>
              <a:t>Several</a:t>
            </a:r>
            <a:r>
              <a:rPr lang="it-IT" altLang="it-IT" sz="2400" dirty="0">
                <a:latin typeface="Arial" panose="020B0604020202020204" pitchFamily="34" charset="0"/>
              </a:rPr>
              <a:t> </a:t>
            </a:r>
            <a:r>
              <a:rPr lang="it-IT" altLang="it-IT" sz="2400" b="1" dirty="0">
                <a:latin typeface="Arial" panose="020B0604020202020204" pitchFamily="34" charset="0"/>
              </a:rPr>
              <a:t>markers</a:t>
            </a:r>
            <a:r>
              <a:rPr lang="it-IT" altLang="it-IT" sz="2400" dirty="0">
                <a:latin typeface="Arial" panose="020B0604020202020204" pitchFamily="34" charset="0"/>
              </a:rPr>
              <a:t> of </a:t>
            </a:r>
            <a:r>
              <a:rPr lang="it-IT" altLang="it-IT" sz="2400" dirty="0" err="1">
                <a:latin typeface="Arial" panose="020B0604020202020204" pitchFamily="34" charset="0"/>
              </a:rPr>
              <a:t>past</a:t>
            </a:r>
            <a:r>
              <a:rPr lang="it-IT" altLang="it-IT" sz="2400" dirty="0">
                <a:latin typeface="Arial" panose="020B0604020202020204" pitchFamily="34" charset="0"/>
              </a:rPr>
              <a:t> </a:t>
            </a:r>
            <a:r>
              <a:rPr lang="it-IT" altLang="it-IT" sz="2400" dirty="0" err="1">
                <a:latin typeface="Arial" panose="020B0604020202020204" pitchFamily="34" charset="0"/>
              </a:rPr>
              <a:t>climatic</a:t>
            </a:r>
            <a:r>
              <a:rPr lang="it-IT" altLang="it-IT" sz="2400" dirty="0">
                <a:latin typeface="Arial" panose="020B0604020202020204" pitchFamily="34" charset="0"/>
              </a:rPr>
              <a:t> </a:t>
            </a:r>
            <a:r>
              <a:rPr lang="it-IT" altLang="it-IT" sz="2400" dirty="0" err="1">
                <a:latin typeface="Arial" panose="020B0604020202020204" pitchFamily="34" charset="0"/>
              </a:rPr>
              <a:t>conditions</a:t>
            </a:r>
            <a:r>
              <a:rPr lang="it-IT" altLang="it-IT" sz="2400" dirty="0">
                <a:latin typeface="Arial" panose="020B0604020202020204" pitchFamily="34" charset="0"/>
              </a:rPr>
              <a:t> can be </a:t>
            </a:r>
            <a:r>
              <a:rPr lang="it-IT" altLang="it-IT" sz="2400" dirty="0" err="1">
                <a:latin typeface="Arial" panose="020B0604020202020204" pitchFamily="34" charset="0"/>
              </a:rPr>
              <a:t>found</a:t>
            </a:r>
            <a:r>
              <a:rPr lang="it-IT" altLang="it-IT" sz="2400" dirty="0">
                <a:latin typeface="Arial" panose="020B0604020202020204" pitchFamily="34" charset="0"/>
              </a:rPr>
              <a:t> </a:t>
            </a:r>
            <a:r>
              <a:rPr lang="it-IT" altLang="it-IT" sz="2400" dirty="0" err="1">
                <a:latin typeface="Arial" panose="020B0604020202020204" pitchFamily="34" charset="0"/>
              </a:rPr>
              <a:t>adopting</a:t>
            </a:r>
            <a:r>
              <a:rPr lang="it-IT" altLang="it-IT" sz="2400" dirty="0">
                <a:latin typeface="Arial" panose="020B0604020202020204" pitchFamily="34" charset="0"/>
              </a:rPr>
              <a:t> the </a:t>
            </a:r>
            <a:r>
              <a:rPr lang="it-IT" altLang="it-IT" sz="2400" dirty="0" err="1">
                <a:latin typeface="Arial" panose="020B0604020202020204" pitchFamily="34" charset="0"/>
              </a:rPr>
              <a:t>previously</a:t>
            </a:r>
            <a:r>
              <a:rPr lang="it-IT" altLang="it-IT" sz="2400" dirty="0">
                <a:latin typeface="Arial" panose="020B0604020202020204" pitchFamily="34" charset="0"/>
              </a:rPr>
              <a:t> </a:t>
            </a:r>
            <a:r>
              <a:rPr lang="it-IT" altLang="it-IT" sz="2400" dirty="0" err="1">
                <a:latin typeface="Arial" panose="020B0604020202020204" pitchFamily="34" charset="0"/>
              </a:rPr>
              <a:t>seen</a:t>
            </a:r>
            <a:r>
              <a:rPr lang="it-IT" altLang="it-IT" sz="2400" dirty="0">
                <a:latin typeface="Arial" panose="020B0604020202020204" pitchFamily="34" charset="0"/>
              </a:rPr>
              <a:t> techniques; </a:t>
            </a:r>
            <a:r>
              <a:rPr lang="it-IT" altLang="it-IT" sz="2400" dirty="0" err="1">
                <a:latin typeface="Arial" panose="020B0604020202020204" pitchFamily="34" charset="0"/>
              </a:rPr>
              <a:t>among</a:t>
            </a:r>
            <a:r>
              <a:rPr lang="it-IT" altLang="it-IT" sz="2400" dirty="0">
                <a:latin typeface="Arial" panose="020B0604020202020204" pitchFamily="34" charset="0"/>
              </a:rPr>
              <a:t> </a:t>
            </a:r>
            <a:r>
              <a:rPr lang="it-IT" altLang="it-IT" sz="2400" dirty="0" err="1">
                <a:latin typeface="Arial" panose="020B0604020202020204" pitchFamily="34" charset="0"/>
              </a:rPr>
              <a:t>them</a:t>
            </a:r>
            <a:r>
              <a:rPr lang="it-IT" altLang="it-IT" sz="2400" dirty="0">
                <a:latin typeface="Arial" panose="020B0604020202020204" pitchFamily="34" charset="0"/>
              </a:rPr>
              <a:t> the </a:t>
            </a:r>
            <a:r>
              <a:rPr lang="it-IT" altLang="it-IT" sz="2400" dirty="0" err="1">
                <a:latin typeface="Arial" panose="020B0604020202020204" pitchFamily="34" charset="0"/>
              </a:rPr>
              <a:t>most</a:t>
            </a:r>
            <a:r>
              <a:rPr lang="it-IT" altLang="it-IT" sz="2400" dirty="0">
                <a:latin typeface="Arial" panose="020B0604020202020204" pitchFamily="34" charset="0"/>
              </a:rPr>
              <a:t> </a:t>
            </a:r>
            <a:r>
              <a:rPr lang="it-IT" altLang="it-IT" sz="2400" dirty="0" err="1">
                <a:latin typeface="Arial" panose="020B0604020202020204" pitchFamily="34" charset="0"/>
              </a:rPr>
              <a:t>commonly</a:t>
            </a:r>
            <a:r>
              <a:rPr lang="it-IT" altLang="it-IT" sz="2400" dirty="0">
                <a:latin typeface="Arial" panose="020B0604020202020204" pitchFamily="34" charset="0"/>
              </a:rPr>
              <a:t> </a:t>
            </a:r>
            <a:r>
              <a:rPr lang="it-IT" altLang="it-IT" sz="2400" dirty="0" err="1">
                <a:latin typeface="Arial" panose="020B0604020202020204" pitchFamily="34" charset="0"/>
              </a:rPr>
              <a:t>used</a:t>
            </a:r>
            <a:r>
              <a:rPr lang="it-IT" altLang="it-IT" sz="2400" dirty="0">
                <a:latin typeface="Arial" panose="020B0604020202020204" pitchFamily="34" charset="0"/>
              </a:rPr>
              <a:t> are: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baseline="30000" dirty="0">
                <a:latin typeface="Arial" panose="020B0604020202020204" pitchFamily="34" charset="0"/>
              </a:rPr>
              <a:t>18</a:t>
            </a:r>
            <a:r>
              <a:rPr lang="it-IT" altLang="it-IT" sz="2400" b="1" dirty="0">
                <a:latin typeface="Arial" panose="020B0604020202020204" pitchFamily="34" charset="0"/>
              </a:rPr>
              <a:t>O / </a:t>
            </a:r>
            <a:r>
              <a:rPr lang="it-IT" altLang="it-IT" sz="2400" b="1" baseline="30000" dirty="0">
                <a:latin typeface="Arial" panose="020B0604020202020204" pitchFamily="34" charset="0"/>
              </a:rPr>
              <a:t>16</a:t>
            </a:r>
            <a:r>
              <a:rPr lang="it-IT" altLang="it-IT" sz="2400" b="1" dirty="0">
                <a:latin typeface="Arial" panose="020B0604020202020204" pitchFamily="34" charset="0"/>
              </a:rPr>
              <a:t>O </a:t>
            </a:r>
            <a:r>
              <a:rPr lang="it-IT" altLang="it-IT" sz="2400" dirty="0">
                <a:latin typeface="Arial" panose="020B0604020202020204" pitchFamily="34" charset="0"/>
              </a:rPr>
              <a:t>ratio 				</a:t>
            </a:r>
            <a:r>
              <a:rPr lang="it-IT" altLang="it-IT" sz="2400" dirty="0" err="1">
                <a:latin typeface="Arial" panose="020B0604020202020204" pitchFamily="34" charset="0"/>
              </a:rPr>
              <a:t>higher</a:t>
            </a:r>
            <a:r>
              <a:rPr lang="it-IT" altLang="it-IT" sz="2400" dirty="0">
                <a:latin typeface="Arial" panose="020B0604020202020204" pitchFamily="34" charset="0"/>
              </a:rPr>
              <a:t> ratio -&gt; </a:t>
            </a:r>
            <a:r>
              <a:rPr lang="it-IT" altLang="it-IT" sz="2400" dirty="0" err="1">
                <a:latin typeface="Arial" panose="020B0604020202020204" pitchFamily="34" charset="0"/>
              </a:rPr>
              <a:t>colder</a:t>
            </a:r>
            <a:r>
              <a:rPr lang="it-IT" altLang="it-IT" sz="2400" dirty="0">
                <a:latin typeface="Arial" panose="020B0604020202020204" pitchFamily="34" charset="0"/>
              </a:rPr>
              <a:t> </a:t>
            </a:r>
            <a:r>
              <a:rPr lang="it-IT" altLang="it-IT" sz="2400" dirty="0" err="1">
                <a:latin typeface="Arial" panose="020B0604020202020204" pitchFamily="34" charset="0"/>
              </a:rPr>
              <a:t>climate</a:t>
            </a:r>
            <a:endParaRPr lang="it-IT" altLang="it-IT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 err="1">
                <a:latin typeface="Arial" panose="020B0604020202020204" pitchFamily="34" charset="0"/>
              </a:rPr>
              <a:t>Deuterium</a:t>
            </a:r>
            <a:r>
              <a:rPr lang="it-IT" altLang="it-IT" sz="2400" b="1" dirty="0">
                <a:latin typeface="Arial" panose="020B0604020202020204" pitchFamily="34" charset="0"/>
              </a:rPr>
              <a:t> / </a:t>
            </a:r>
            <a:r>
              <a:rPr lang="it-IT" altLang="it-IT" sz="2400" b="1" dirty="0" err="1">
                <a:latin typeface="Arial" panose="020B0604020202020204" pitchFamily="34" charset="0"/>
              </a:rPr>
              <a:t>Hydrogen</a:t>
            </a:r>
            <a:r>
              <a:rPr lang="it-IT" altLang="it-IT" sz="2400" b="1" dirty="0">
                <a:latin typeface="Arial" panose="020B0604020202020204" pitchFamily="34" charset="0"/>
              </a:rPr>
              <a:t> </a:t>
            </a:r>
            <a:r>
              <a:rPr lang="it-IT" altLang="it-IT" sz="2400" dirty="0">
                <a:latin typeface="Arial" panose="020B0604020202020204" pitchFamily="34" charset="0"/>
              </a:rPr>
              <a:t>ratio		</a:t>
            </a:r>
            <a:r>
              <a:rPr lang="it-IT" altLang="it-IT" sz="2400" dirty="0" err="1">
                <a:latin typeface="Arial" panose="020B0604020202020204" pitchFamily="34" charset="0"/>
              </a:rPr>
              <a:t>higher</a:t>
            </a:r>
            <a:r>
              <a:rPr lang="it-IT" altLang="it-IT" sz="2400" dirty="0">
                <a:latin typeface="Arial" panose="020B0604020202020204" pitchFamily="34" charset="0"/>
              </a:rPr>
              <a:t> ratio -&gt; </a:t>
            </a:r>
            <a:r>
              <a:rPr lang="it-IT" altLang="it-IT" sz="2400" dirty="0" err="1">
                <a:latin typeface="Arial" panose="020B0604020202020204" pitchFamily="34" charset="0"/>
              </a:rPr>
              <a:t>colder</a:t>
            </a:r>
            <a:r>
              <a:rPr lang="it-IT" altLang="it-IT" sz="2400" dirty="0">
                <a:latin typeface="Arial" panose="020B0604020202020204" pitchFamily="34" charset="0"/>
              </a:rPr>
              <a:t> </a:t>
            </a:r>
            <a:r>
              <a:rPr lang="it-IT" altLang="it-IT" sz="2400" dirty="0" err="1">
                <a:latin typeface="Arial" panose="020B0604020202020204" pitchFamily="34" charset="0"/>
              </a:rPr>
              <a:t>climate</a:t>
            </a:r>
            <a:endParaRPr lang="it-IT" altLang="it-IT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>
                <a:latin typeface="Arial" panose="020B0604020202020204" pitchFamily="34" charset="0"/>
              </a:rPr>
              <a:t>CO</a:t>
            </a:r>
            <a:r>
              <a:rPr lang="it-IT" altLang="it-IT" sz="2400" b="1" baseline="30000" dirty="0">
                <a:latin typeface="Arial" panose="020B0604020202020204" pitchFamily="34" charset="0"/>
              </a:rPr>
              <a:t>2</a:t>
            </a:r>
            <a:r>
              <a:rPr lang="it-IT" altLang="it-IT" sz="2400" dirty="0">
                <a:latin typeface="Arial" panose="020B0604020202020204" pitchFamily="34" charset="0"/>
              </a:rPr>
              <a:t> </a:t>
            </a:r>
            <a:r>
              <a:rPr lang="it-IT" altLang="it-IT" sz="2400" dirty="0" err="1">
                <a:latin typeface="Arial" panose="020B0604020202020204" pitchFamily="34" charset="0"/>
              </a:rPr>
              <a:t>concentration</a:t>
            </a:r>
            <a:r>
              <a:rPr lang="it-IT" altLang="it-IT" sz="2400" dirty="0">
                <a:latin typeface="Arial" panose="020B0604020202020204" pitchFamily="34" charset="0"/>
              </a:rPr>
              <a:t>				</a:t>
            </a:r>
            <a:r>
              <a:rPr lang="it-IT" altLang="it-IT" sz="2400" dirty="0" err="1">
                <a:latin typeface="Arial" panose="020B0604020202020204" pitchFamily="34" charset="0"/>
              </a:rPr>
              <a:t>higher</a:t>
            </a:r>
            <a:r>
              <a:rPr lang="it-IT" altLang="it-IT" sz="2400" dirty="0">
                <a:latin typeface="Arial" panose="020B0604020202020204" pitchFamily="34" charset="0"/>
              </a:rPr>
              <a:t> </a:t>
            </a:r>
            <a:r>
              <a:rPr lang="it-IT" altLang="it-IT" sz="2400" dirty="0" err="1">
                <a:latin typeface="Arial" panose="020B0604020202020204" pitchFamily="34" charset="0"/>
              </a:rPr>
              <a:t>concentration</a:t>
            </a:r>
            <a:r>
              <a:rPr lang="it-IT" altLang="it-IT" sz="2400" dirty="0">
                <a:latin typeface="Arial" panose="020B0604020202020204" pitchFamily="34" charset="0"/>
              </a:rPr>
              <a:t> -&gt; </a:t>
            </a:r>
            <a:r>
              <a:rPr lang="it-IT" altLang="it-IT" sz="2400" dirty="0" err="1">
                <a:latin typeface="Arial" panose="020B0604020202020204" pitchFamily="34" charset="0"/>
              </a:rPr>
              <a:t>warmer</a:t>
            </a:r>
            <a:r>
              <a:rPr lang="it-IT" altLang="it-IT" sz="2400" dirty="0">
                <a:latin typeface="Arial" panose="020B0604020202020204" pitchFamily="34" charset="0"/>
              </a:rPr>
              <a:t> </a:t>
            </a:r>
            <a:r>
              <a:rPr lang="it-IT" altLang="it-IT" sz="2400" dirty="0" err="1">
                <a:latin typeface="Arial" panose="020B0604020202020204" pitchFamily="34" charset="0"/>
              </a:rPr>
              <a:t>climate</a:t>
            </a:r>
            <a:endParaRPr lang="it-IT" altLang="it-IT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 err="1">
                <a:latin typeface="Arial" panose="020B0604020202020204" pitchFamily="34" charset="0"/>
              </a:rPr>
              <a:t>concentration</a:t>
            </a:r>
            <a:r>
              <a:rPr lang="it-IT" altLang="it-IT" sz="2400" dirty="0">
                <a:latin typeface="Arial" panose="020B0604020202020204" pitchFamily="34" charset="0"/>
              </a:rPr>
              <a:t> of </a:t>
            </a:r>
            <a:r>
              <a:rPr lang="it-IT" altLang="it-IT" sz="2400" b="1" dirty="0" err="1">
                <a:latin typeface="Arial" panose="020B0604020202020204" pitchFamily="34" charset="0"/>
              </a:rPr>
              <a:t>alkyl</a:t>
            </a:r>
            <a:r>
              <a:rPr lang="it-IT" altLang="it-IT" sz="2400" b="1" dirty="0">
                <a:latin typeface="Arial" panose="020B0604020202020204" pitchFamily="34" charset="0"/>
              </a:rPr>
              <a:t> </a:t>
            </a:r>
            <a:r>
              <a:rPr lang="it-IT" altLang="it-IT" sz="2400" b="1" dirty="0" err="1">
                <a:latin typeface="Arial" panose="020B0604020202020204" pitchFamily="34" charset="0"/>
              </a:rPr>
              <a:t>sulphonic</a:t>
            </a:r>
            <a:r>
              <a:rPr lang="it-IT" altLang="it-IT" sz="2400" b="1" dirty="0">
                <a:latin typeface="Arial" panose="020B0604020202020204" pitchFamily="34" charset="0"/>
              </a:rPr>
              <a:t> acids</a:t>
            </a:r>
            <a:r>
              <a:rPr lang="it-IT" altLang="it-IT" sz="2400" dirty="0">
                <a:latin typeface="Arial" panose="020B0604020202020204" pitchFamily="34" charset="0"/>
              </a:rPr>
              <a:t>	</a:t>
            </a:r>
            <a:r>
              <a:rPr lang="it-IT" altLang="it-IT" sz="2400" dirty="0" err="1">
                <a:latin typeface="Arial" panose="020B0604020202020204" pitchFamily="34" charset="0"/>
              </a:rPr>
              <a:t>higher</a:t>
            </a:r>
            <a:r>
              <a:rPr lang="it-IT" altLang="it-IT" sz="2400" dirty="0">
                <a:latin typeface="Arial" panose="020B0604020202020204" pitchFamily="34" charset="0"/>
              </a:rPr>
              <a:t> </a:t>
            </a:r>
            <a:r>
              <a:rPr lang="it-IT" altLang="it-IT" sz="2400" dirty="0" err="1">
                <a:latin typeface="Arial" panose="020B0604020202020204" pitchFamily="34" charset="0"/>
              </a:rPr>
              <a:t>concentration</a:t>
            </a:r>
            <a:r>
              <a:rPr lang="it-IT" altLang="it-IT" sz="2400" dirty="0">
                <a:latin typeface="Arial" panose="020B0604020202020204" pitchFamily="34" charset="0"/>
              </a:rPr>
              <a:t> -&gt; </a:t>
            </a:r>
            <a:r>
              <a:rPr lang="it-IT" altLang="it-IT" sz="2400" dirty="0" err="1">
                <a:latin typeface="Arial" panose="020B0604020202020204" pitchFamily="34" charset="0"/>
              </a:rPr>
              <a:t>colder</a:t>
            </a:r>
            <a:r>
              <a:rPr lang="it-IT" altLang="it-IT" sz="2400" dirty="0">
                <a:latin typeface="Arial" panose="020B0604020202020204" pitchFamily="34" charset="0"/>
              </a:rPr>
              <a:t> </a:t>
            </a:r>
            <a:r>
              <a:rPr lang="it-IT" altLang="it-IT" sz="2400" dirty="0" err="1">
                <a:latin typeface="Arial" panose="020B0604020202020204" pitchFamily="34" charset="0"/>
              </a:rPr>
              <a:t>climate</a:t>
            </a:r>
            <a:endParaRPr lang="it-IT" altLang="it-IT" sz="2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3798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A2FE546-B215-43AA-9424-436B3E2B0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34309" cy="1810669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4CB27934-2253-4132-B7D3-DAE07D575F28}"/>
              </a:ext>
            </a:extLst>
          </p:cNvPr>
          <p:cNvSpPr/>
          <p:nvPr/>
        </p:nvSpPr>
        <p:spPr>
          <a:xfrm>
            <a:off x="8446056" y="0"/>
            <a:ext cx="3745943" cy="1810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C0851FB-2E6A-41E0-BA46-884A1E241A68}"/>
              </a:ext>
            </a:extLst>
          </p:cNvPr>
          <p:cNvSpPr txBox="1"/>
          <p:nvPr/>
        </p:nvSpPr>
        <p:spPr>
          <a:xfrm>
            <a:off x="8701548" y="88488"/>
            <a:ext cx="3490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i="1" dirty="0"/>
              <a:t>Prof. Carlo Bisci</a:t>
            </a:r>
            <a:endParaRPr lang="it-IT" sz="1400" i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2A3FBDF-22B9-4461-A38B-2EA3177AEA71}"/>
              </a:ext>
            </a:extLst>
          </p:cNvPr>
          <p:cNvSpPr txBox="1"/>
          <p:nvPr/>
        </p:nvSpPr>
        <p:spPr>
          <a:xfrm>
            <a:off x="1179871" y="663161"/>
            <a:ext cx="11012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Custodire il Pianeta – Cambiamenti climatici: Sapiens vs. vulcani</a:t>
            </a:r>
          </a:p>
        </p:txBody>
      </p:sp>
      <p:pic>
        <p:nvPicPr>
          <p:cNvPr id="9" name="Picture 2" descr="Risultati immagini per palynology climate">
            <a:extLst>
              <a:ext uri="{FF2B5EF4-FFF2-40B4-BE49-F238E27FC236}">
                <a16:creationId xmlns:a16="http://schemas.microsoft.com/office/drawing/2014/main" id="{41CF3862-4A6B-4E2E-A758-6AECA4453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149" y="2002421"/>
            <a:ext cx="4718852" cy="503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Risultati immagini per paleontology climate">
            <a:extLst>
              <a:ext uri="{FF2B5EF4-FFF2-40B4-BE49-F238E27FC236}">
                <a16:creationId xmlns:a16="http://schemas.microsoft.com/office/drawing/2014/main" id="{E2CE954B-110F-411E-87FD-F2368D47A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4" y="2002420"/>
            <a:ext cx="7314103" cy="4855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24884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A2FE546-B215-43AA-9424-436B3E2B0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34309" cy="1810669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4CB27934-2253-4132-B7D3-DAE07D575F28}"/>
              </a:ext>
            </a:extLst>
          </p:cNvPr>
          <p:cNvSpPr/>
          <p:nvPr/>
        </p:nvSpPr>
        <p:spPr>
          <a:xfrm>
            <a:off x="8446056" y="0"/>
            <a:ext cx="3745943" cy="1810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C0851FB-2E6A-41E0-BA46-884A1E241A68}"/>
              </a:ext>
            </a:extLst>
          </p:cNvPr>
          <p:cNvSpPr txBox="1"/>
          <p:nvPr/>
        </p:nvSpPr>
        <p:spPr>
          <a:xfrm>
            <a:off x="8701548" y="88488"/>
            <a:ext cx="3490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i="1" dirty="0"/>
              <a:t>Prof. Carlo Bisci</a:t>
            </a:r>
            <a:endParaRPr lang="it-IT" sz="1400" i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2A3FBDF-22B9-4461-A38B-2EA3177AEA71}"/>
              </a:ext>
            </a:extLst>
          </p:cNvPr>
          <p:cNvSpPr txBox="1"/>
          <p:nvPr/>
        </p:nvSpPr>
        <p:spPr>
          <a:xfrm>
            <a:off x="1179871" y="663161"/>
            <a:ext cx="11012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Custodire il Pianeta – Cambiamenti climatici: Sapiens vs. vulcani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D872CA06-2C20-4CC8-9183-FA5814222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8873"/>
            <a:ext cx="6838950" cy="442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7E3A6840-BB22-43EB-BDB0-52966DEFB5DB}"/>
              </a:ext>
            </a:extLst>
          </p:cNvPr>
          <p:cNvSpPr/>
          <p:nvPr/>
        </p:nvSpPr>
        <p:spPr>
          <a:xfrm>
            <a:off x="6838950" y="1397675"/>
            <a:ext cx="535305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2800" dirty="0">
                <a:latin typeface="Arial" charset="0"/>
              </a:rPr>
              <a:t>Some </a:t>
            </a:r>
            <a:r>
              <a:rPr lang="it-IT" sz="2800" dirty="0" err="1">
                <a:latin typeface="Arial" charset="0"/>
              </a:rPr>
              <a:t>astronomic</a:t>
            </a:r>
            <a:r>
              <a:rPr lang="it-IT" sz="2800" dirty="0">
                <a:latin typeface="Arial" charset="0"/>
              </a:rPr>
              <a:t> </a:t>
            </a:r>
            <a:r>
              <a:rPr lang="it-IT" sz="2800" dirty="0" err="1">
                <a:latin typeface="Arial" charset="0"/>
              </a:rPr>
              <a:t>variations</a:t>
            </a:r>
            <a:r>
              <a:rPr lang="it-IT" sz="2800" dirty="0">
                <a:latin typeface="Arial" charset="0"/>
              </a:rPr>
              <a:t> (</a:t>
            </a:r>
            <a:r>
              <a:rPr lang="it-IT" sz="2800" b="1" dirty="0" err="1">
                <a:latin typeface="Arial" charset="0"/>
              </a:rPr>
              <a:t>Milankovitch</a:t>
            </a:r>
            <a:r>
              <a:rPr lang="it-IT" sz="2800" b="1" dirty="0">
                <a:latin typeface="Arial" charset="0"/>
              </a:rPr>
              <a:t> </a:t>
            </a:r>
            <a:r>
              <a:rPr lang="it-IT" sz="2800" b="1" dirty="0" err="1">
                <a:latin typeface="Arial" charset="0"/>
              </a:rPr>
              <a:t>cycles</a:t>
            </a:r>
            <a:r>
              <a:rPr lang="it-IT" sz="2800" dirty="0">
                <a:latin typeface="Arial" charset="0"/>
              </a:rPr>
              <a:t>) induce </a:t>
            </a:r>
            <a:r>
              <a:rPr lang="it-IT" sz="2800" dirty="0" err="1">
                <a:latin typeface="Arial" charset="0"/>
              </a:rPr>
              <a:t>climate</a:t>
            </a:r>
            <a:r>
              <a:rPr lang="it-IT" sz="2800" dirty="0">
                <a:latin typeface="Arial" charset="0"/>
              </a:rPr>
              <a:t> </a:t>
            </a:r>
            <a:r>
              <a:rPr lang="it-IT" sz="2800" dirty="0" err="1">
                <a:latin typeface="Arial" charset="0"/>
              </a:rPr>
              <a:t>changes</a:t>
            </a:r>
            <a:r>
              <a:rPr lang="it-IT" sz="2800" dirty="0">
                <a:latin typeface="Arial" charset="0"/>
              </a:rPr>
              <a:t>, </a:t>
            </a:r>
            <a:r>
              <a:rPr lang="it-IT" sz="2800" dirty="0" err="1">
                <a:latin typeface="Arial" charset="0"/>
              </a:rPr>
              <a:t>whose</a:t>
            </a:r>
            <a:r>
              <a:rPr lang="it-IT" sz="2800" dirty="0">
                <a:latin typeface="Arial" charset="0"/>
              </a:rPr>
              <a:t> </a:t>
            </a:r>
            <a:r>
              <a:rPr lang="it-IT" sz="2800" dirty="0" err="1">
                <a:latin typeface="Arial" charset="0"/>
              </a:rPr>
              <a:t>cyclicity</a:t>
            </a:r>
            <a:r>
              <a:rPr lang="it-IT" sz="2800" dirty="0">
                <a:latin typeface="Arial" charset="0"/>
              </a:rPr>
              <a:t> ranges from </a:t>
            </a:r>
            <a:r>
              <a:rPr lang="it-IT" sz="2800" dirty="0" err="1">
                <a:latin typeface="Arial" charset="0"/>
              </a:rPr>
              <a:t>about</a:t>
            </a:r>
            <a:r>
              <a:rPr lang="it-IT" sz="2800" dirty="0">
                <a:latin typeface="Arial" charset="0"/>
              </a:rPr>
              <a:t> </a:t>
            </a:r>
            <a:r>
              <a:rPr lang="it-IT" sz="2800" b="1" dirty="0">
                <a:latin typeface="Arial" charset="0"/>
              </a:rPr>
              <a:t>20'000 to more </a:t>
            </a:r>
            <a:r>
              <a:rPr lang="it-IT" sz="2800" b="1" dirty="0" err="1">
                <a:latin typeface="Arial" charset="0"/>
              </a:rPr>
              <a:t>than</a:t>
            </a:r>
            <a:r>
              <a:rPr lang="it-IT" sz="2800" b="1" dirty="0">
                <a:latin typeface="Arial" charset="0"/>
              </a:rPr>
              <a:t> 400'000 </a:t>
            </a:r>
            <a:r>
              <a:rPr lang="it-IT" sz="2800" b="1" dirty="0" err="1">
                <a:latin typeface="Arial" charset="0"/>
              </a:rPr>
              <a:t>years</a:t>
            </a:r>
            <a:r>
              <a:rPr lang="it-IT" sz="2800" dirty="0">
                <a:latin typeface="Arial" charset="0"/>
              </a:rPr>
              <a:t>, are </a:t>
            </a:r>
            <a:r>
              <a:rPr lang="it-IT" sz="2800" dirty="0" err="1">
                <a:latin typeface="Arial" charset="0"/>
              </a:rPr>
              <a:t>connected</a:t>
            </a:r>
            <a:r>
              <a:rPr lang="it-IT" sz="2800" dirty="0">
                <a:latin typeface="Arial" charset="0"/>
              </a:rPr>
              <a:t> with:</a:t>
            </a:r>
          </a:p>
          <a:p>
            <a:pPr marL="285750" indent="-285750">
              <a:buFontTx/>
              <a:buChar char="-"/>
              <a:defRPr/>
            </a:pPr>
            <a:r>
              <a:rPr lang="it-IT" sz="2800" dirty="0" err="1">
                <a:latin typeface="Arial" charset="0"/>
              </a:rPr>
              <a:t>Oscillation</a:t>
            </a:r>
            <a:r>
              <a:rPr lang="it-IT" sz="2800" dirty="0">
                <a:latin typeface="Arial" charset="0"/>
              </a:rPr>
              <a:t> of the </a:t>
            </a:r>
            <a:r>
              <a:rPr lang="it-IT" sz="2800" b="1" dirty="0" err="1">
                <a:latin typeface="Arial" charset="0"/>
              </a:rPr>
              <a:t>Earth's</a:t>
            </a:r>
            <a:r>
              <a:rPr lang="it-IT" sz="2800" b="1" dirty="0">
                <a:latin typeface="Arial" charset="0"/>
              </a:rPr>
              <a:t> </a:t>
            </a:r>
            <a:r>
              <a:rPr lang="it-IT" sz="2800" b="1" dirty="0" err="1">
                <a:latin typeface="Arial" charset="0"/>
              </a:rPr>
              <a:t>orbit</a:t>
            </a:r>
            <a:r>
              <a:rPr lang="it-IT" sz="2800" b="1" dirty="0">
                <a:latin typeface="Arial" charset="0"/>
              </a:rPr>
              <a:t> </a:t>
            </a:r>
            <a:r>
              <a:rPr lang="it-IT" sz="2800" b="1" dirty="0" err="1">
                <a:latin typeface="Arial" charset="0"/>
              </a:rPr>
              <a:t>eccentricity</a:t>
            </a:r>
            <a:r>
              <a:rPr lang="it-IT" sz="2800" dirty="0">
                <a:latin typeface="Arial" charset="0"/>
              </a:rPr>
              <a:t>;</a:t>
            </a:r>
          </a:p>
          <a:p>
            <a:pPr marL="285750" indent="-285750">
              <a:buFontTx/>
              <a:buChar char="-"/>
              <a:defRPr/>
            </a:pPr>
            <a:r>
              <a:rPr lang="it-IT" sz="2800" dirty="0" err="1">
                <a:latin typeface="Arial" charset="0"/>
              </a:rPr>
              <a:t>Variations</a:t>
            </a:r>
            <a:r>
              <a:rPr lang="it-IT" sz="2800" dirty="0">
                <a:latin typeface="Arial" charset="0"/>
              </a:rPr>
              <a:t> of the </a:t>
            </a:r>
            <a:r>
              <a:rPr lang="it-IT" sz="2800" b="1" dirty="0" err="1">
                <a:latin typeface="Arial" charset="0"/>
              </a:rPr>
              <a:t>inclination</a:t>
            </a:r>
            <a:r>
              <a:rPr lang="it-IT" sz="2800" b="1" dirty="0">
                <a:latin typeface="Arial" charset="0"/>
              </a:rPr>
              <a:t> of the </a:t>
            </a:r>
            <a:r>
              <a:rPr lang="it-IT" sz="2800" b="1" dirty="0" err="1">
                <a:latin typeface="Arial" charset="0"/>
              </a:rPr>
              <a:t>Earth's</a:t>
            </a:r>
            <a:r>
              <a:rPr lang="it-IT" sz="2800" b="1" dirty="0">
                <a:latin typeface="Arial" charset="0"/>
              </a:rPr>
              <a:t> </a:t>
            </a:r>
            <a:r>
              <a:rPr lang="it-IT" sz="2800" b="1" dirty="0" err="1">
                <a:latin typeface="Arial" charset="0"/>
              </a:rPr>
              <a:t>rotation</a:t>
            </a:r>
            <a:r>
              <a:rPr lang="it-IT" sz="2800" b="1" dirty="0">
                <a:latin typeface="Arial" charset="0"/>
              </a:rPr>
              <a:t> </a:t>
            </a:r>
            <a:r>
              <a:rPr lang="it-IT" sz="2800" b="1" dirty="0" err="1">
                <a:latin typeface="Arial" charset="0"/>
              </a:rPr>
              <a:t>axis</a:t>
            </a:r>
            <a:r>
              <a:rPr lang="it-IT" sz="2800" dirty="0">
                <a:latin typeface="Arial" charset="0"/>
              </a:rPr>
              <a:t>;</a:t>
            </a:r>
          </a:p>
          <a:p>
            <a:pPr marL="285750" indent="-285750">
              <a:buFontTx/>
              <a:buChar char="-"/>
              <a:defRPr/>
            </a:pPr>
            <a:r>
              <a:rPr lang="it-IT" sz="2800" b="1" dirty="0" err="1">
                <a:latin typeface="Arial" charset="0"/>
              </a:rPr>
              <a:t>Precession</a:t>
            </a:r>
            <a:r>
              <a:rPr lang="it-IT" sz="2800" b="1" dirty="0">
                <a:latin typeface="Arial" charset="0"/>
              </a:rPr>
              <a:t> of the </a:t>
            </a:r>
            <a:r>
              <a:rPr lang="it-IT" sz="2800" b="1" dirty="0" err="1">
                <a:latin typeface="Arial" charset="0"/>
              </a:rPr>
              <a:t>Equinoxes</a:t>
            </a:r>
            <a:r>
              <a:rPr lang="it-IT" sz="2800" dirty="0">
                <a:latin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92347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A2FE546-B215-43AA-9424-436B3E2B0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34309" cy="1810669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4CB27934-2253-4132-B7D3-DAE07D575F28}"/>
              </a:ext>
            </a:extLst>
          </p:cNvPr>
          <p:cNvSpPr/>
          <p:nvPr/>
        </p:nvSpPr>
        <p:spPr>
          <a:xfrm>
            <a:off x="8446056" y="0"/>
            <a:ext cx="3745943" cy="1810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C0851FB-2E6A-41E0-BA46-884A1E241A68}"/>
              </a:ext>
            </a:extLst>
          </p:cNvPr>
          <p:cNvSpPr txBox="1"/>
          <p:nvPr/>
        </p:nvSpPr>
        <p:spPr>
          <a:xfrm>
            <a:off x="8701548" y="88488"/>
            <a:ext cx="3490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i="1" dirty="0"/>
              <a:t>Prof. Carlo Bisci</a:t>
            </a:r>
            <a:endParaRPr lang="it-IT" sz="1400" i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2A3FBDF-22B9-4461-A38B-2EA3177AEA71}"/>
              </a:ext>
            </a:extLst>
          </p:cNvPr>
          <p:cNvSpPr txBox="1"/>
          <p:nvPr/>
        </p:nvSpPr>
        <p:spPr>
          <a:xfrm>
            <a:off x="1179871" y="663161"/>
            <a:ext cx="11012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Custodire il Pianeta – Cambiamenti climatici: Sapiens vs. vulcani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03022704-F4AB-4BB2-A803-E2CBA7D2B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1" y="1435261"/>
            <a:ext cx="6096999" cy="5422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D81847BA-B83C-45C1-8ECC-40CCB6067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435260"/>
            <a:ext cx="5886209" cy="5422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21369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A2FE546-B215-43AA-9424-436B3E2B0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34309" cy="1810669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4CB27934-2253-4132-B7D3-DAE07D575F28}"/>
              </a:ext>
            </a:extLst>
          </p:cNvPr>
          <p:cNvSpPr/>
          <p:nvPr/>
        </p:nvSpPr>
        <p:spPr>
          <a:xfrm>
            <a:off x="8446056" y="0"/>
            <a:ext cx="3745943" cy="1810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C0851FB-2E6A-41E0-BA46-884A1E241A68}"/>
              </a:ext>
            </a:extLst>
          </p:cNvPr>
          <p:cNvSpPr txBox="1"/>
          <p:nvPr/>
        </p:nvSpPr>
        <p:spPr>
          <a:xfrm>
            <a:off x="8701548" y="88488"/>
            <a:ext cx="3490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i="1" dirty="0"/>
              <a:t>Prof. Carlo Bisci</a:t>
            </a:r>
            <a:endParaRPr lang="it-IT" sz="1400" i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2A3FBDF-22B9-4461-A38B-2EA3177AEA71}"/>
              </a:ext>
            </a:extLst>
          </p:cNvPr>
          <p:cNvSpPr txBox="1"/>
          <p:nvPr/>
        </p:nvSpPr>
        <p:spPr>
          <a:xfrm>
            <a:off x="1179871" y="663161"/>
            <a:ext cx="11012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Custodire il Pianeta – Cambiamenti climatici: Sapiens vs. vulcani</a:t>
            </a:r>
          </a:p>
        </p:txBody>
      </p:sp>
      <p:pic>
        <p:nvPicPr>
          <p:cNvPr id="8" name="Immagine 5">
            <a:extLst>
              <a:ext uri="{FF2B5EF4-FFF2-40B4-BE49-F238E27FC236}">
                <a16:creationId xmlns:a16="http://schemas.microsoft.com/office/drawing/2014/main" id="{4B5A3942-403E-490B-942E-DD9C0E9668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534" y="1247936"/>
            <a:ext cx="10417376" cy="5711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97139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A2FE546-B215-43AA-9424-436B3E2B0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34309" cy="1810669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4CB27934-2253-4132-B7D3-DAE07D575F28}"/>
              </a:ext>
            </a:extLst>
          </p:cNvPr>
          <p:cNvSpPr/>
          <p:nvPr/>
        </p:nvSpPr>
        <p:spPr>
          <a:xfrm>
            <a:off x="8446056" y="0"/>
            <a:ext cx="3745943" cy="1810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C0851FB-2E6A-41E0-BA46-884A1E241A68}"/>
              </a:ext>
            </a:extLst>
          </p:cNvPr>
          <p:cNvSpPr txBox="1"/>
          <p:nvPr/>
        </p:nvSpPr>
        <p:spPr>
          <a:xfrm>
            <a:off x="8701548" y="88488"/>
            <a:ext cx="3490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i="1" dirty="0"/>
              <a:t>Prof. Carlo Bisci</a:t>
            </a:r>
            <a:endParaRPr lang="it-IT" sz="1400" i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2A3FBDF-22B9-4461-A38B-2EA3177AEA71}"/>
              </a:ext>
            </a:extLst>
          </p:cNvPr>
          <p:cNvSpPr txBox="1"/>
          <p:nvPr/>
        </p:nvSpPr>
        <p:spPr>
          <a:xfrm>
            <a:off x="1179871" y="663161"/>
            <a:ext cx="11012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Custodire il Pianeta – Cambiamenti climatici: Sapiens vs. vulcani</a:t>
            </a:r>
          </a:p>
        </p:txBody>
      </p:sp>
      <p:pic>
        <p:nvPicPr>
          <p:cNvPr id="9218" name="Picture 2" descr="Global Temperature Report for 2018 - Berkeley Earth">
            <a:extLst>
              <a:ext uri="{FF2B5EF4-FFF2-40B4-BE49-F238E27FC236}">
                <a16:creationId xmlns:a16="http://schemas.microsoft.com/office/drawing/2014/main" id="{4643FAD9-2217-4489-A6DF-5927196B7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1469984"/>
            <a:ext cx="12068175" cy="538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6054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57618552-9F21-485E-A93C-D94578C2B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99388"/>
            <a:ext cx="10602411" cy="5558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A2FE546-B215-43AA-9424-436B3E2B0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734309" cy="1810669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4CB27934-2253-4132-B7D3-DAE07D575F28}"/>
              </a:ext>
            </a:extLst>
          </p:cNvPr>
          <p:cNvSpPr/>
          <p:nvPr/>
        </p:nvSpPr>
        <p:spPr>
          <a:xfrm>
            <a:off x="8446056" y="0"/>
            <a:ext cx="3745943" cy="1810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C0851FB-2E6A-41E0-BA46-884A1E241A68}"/>
              </a:ext>
            </a:extLst>
          </p:cNvPr>
          <p:cNvSpPr txBox="1"/>
          <p:nvPr/>
        </p:nvSpPr>
        <p:spPr>
          <a:xfrm>
            <a:off x="8701548" y="88488"/>
            <a:ext cx="3490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i="1" dirty="0"/>
              <a:t>Prof. Carlo Bisci</a:t>
            </a:r>
            <a:endParaRPr lang="it-IT" sz="1400" i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2A3FBDF-22B9-4461-A38B-2EA3177AEA71}"/>
              </a:ext>
            </a:extLst>
          </p:cNvPr>
          <p:cNvSpPr txBox="1"/>
          <p:nvPr/>
        </p:nvSpPr>
        <p:spPr>
          <a:xfrm>
            <a:off x="1179871" y="663161"/>
            <a:ext cx="11012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Custodire il Pianeta – Cambiamenti climatici: Sapiens vs. vulcani</a:t>
            </a:r>
          </a:p>
        </p:txBody>
      </p:sp>
    </p:spTree>
    <p:extLst>
      <p:ext uri="{BB962C8B-B14F-4D97-AF65-F5344CB8AC3E}">
        <p14:creationId xmlns:p14="http://schemas.microsoft.com/office/powerpoint/2010/main" val="10467112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A2FE546-B215-43AA-9424-436B3E2B0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34309" cy="1810669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4CB27934-2253-4132-B7D3-DAE07D575F28}"/>
              </a:ext>
            </a:extLst>
          </p:cNvPr>
          <p:cNvSpPr/>
          <p:nvPr/>
        </p:nvSpPr>
        <p:spPr>
          <a:xfrm>
            <a:off x="8446056" y="0"/>
            <a:ext cx="3745943" cy="1810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C0851FB-2E6A-41E0-BA46-884A1E241A68}"/>
              </a:ext>
            </a:extLst>
          </p:cNvPr>
          <p:cNvSpPr txBox="1"/>
          <p:nvPr/>
        </p:nvSpPr>
        <p:spPr>
          <a:xfrm>
            <a:off x="8701548" y="88488"/>
            <a:ext cx="3490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i="1" dirty="0"/>
              <a:t>Prof. Carlo Bisci</a:t>
            </a:r>
            <a:endParaRPr lang="it-IT" sz="1400" i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2A3FBDF-22B9-4461-A38B-2EA3177AEA71}"/>
              </a:ext>
            </a:extLst>
          </p:cNvPr>
          <p:cNvSpPr txBox="1"/>
          <p:nvPr/>
        </p:nvSpPr>
        <p:spPr>
          <a:xfrm>
            <a:off x="1179871" y="663161"/>
            <a:ext cx="11012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Custodire il Pianeta – Cambiamenti climatici: Sapiens vs. vulcani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332D3FB3-E4CE-4588-AD3B-0AAFC963C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65664"/>
            <a:ext cx="6065383" cy="530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Immagine 1">
            <a:extLst>
              <a:ext uri="{FF2B5EF4-FFF2-40B4-BE49-F238E27FC236}">
                <a16:creationId xmlns:a16="http://schemas.microsoft.com/office/drawing/2014/main" id="{959F2C5D-BEEE-4B56-8835-CF05348CC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904" y="1810669"/>
            <a:ext cx="5924042" cy="5047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69358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A2FE546-B215-43AA-9424-436B3E2B0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34309" cy="1810669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4CB27934-2253-4132-B7D3-DAE07D575F28}"/>
              </a:ext>
            </a:extLst>
          </p:cNvPr>
          <p:cNvSpPr/>
          <p:nvPr/>
        </p:nvSpPr>
        <p:spPr>
          <a:xfrm>
            <a:off x="8446056" y="0"/>
            <a:ext cx="3745943" cy="1810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C0851FB-2E6A-41E0-BA46-884A1E241A68}"/>
              </a:ext>
            </a:extLst>
          </p:cNvPr>
          <p:cNvSpPr txBox="1"/>
          <p:nvPr/>
        </p:nvSpPr>
        <p:spPr>
          <a:xfrm>
            <a:off x="8701548" y="88488"/>
            <a:ext cx="3490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i="1" dirty="0"/>
              <a:t>Prof. Carlo Bisci</a:t>
            </a:r>
            <a:endParaRPr lang="it-IT" sz="1400" i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2A3FBDF-22B9-4461-A38B-2EA3177AEA71}"/>
              </a:ext>
            </a:extLst>
          </p:cNvPr>
          <p:cNvSpPr txBox="1"/>
          <p:nvPr/>
        </p:nvSpPr>
        <p:spPr>
          <a:xfrm>
            <a:off x="1179871" y="663161"/>
            <a:ext cx="11012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Custodire il Pianeta – Cambiamenti climatici: Sapiens vs. vulcani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ECF32788-5ED8-4DF5-8BAE-EF7B01F20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446834"/>
            <a:ext cx="9144793" cy="544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071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25987A0F-CFD5-40E3-8D6D-A7B76767B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3549"/>
            <a:ext cx="8446057" cy="6244451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A2FE546-B215-43AA-9424-436B3E2B0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734309" cy="1810669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4CB27934-2253-4132-B7D3-DAE07D575F28}"/>
              </a:ext>
            </a:extLst>
          </p:cNvPr>
          <p:cNvSpPr/>
          <p:nvPr/>
        </p:nvSpPr>
        <p:spPr>
          <a:xfrm>
            <a:off x="8446056" y="0"/>
            <a:ext cx="3745943" cy="1810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C0851FB-2E6A-41E0-BA46-884A1E241A68}"/>
              </a:ext>
            </a:extLst>
          </p:cNvPr>
          <p:cNvSpPr txBox="1"/>
          <p:nvPr/>
        </p:nvSpPr>
        <p:spPr>
          <a:xfrm>
            <a:off x="8701548" y="88488"/>
            <a:ext cx="3490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i="1" dirty="0"/>
              <a:t>Prof. Carlo Bisci</a:t>
            </a:r>
            <a:endParaRPr lang="it-IT" sz="1400" i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2A3FBDF-22B9-4461-A38B-2EA3177AEA71}"/>
              </a:ext>
            </a:extLst>
          </p:cNvPr>
          <p:cNvSpPr txBox="1"/>
          <p:nvPr/>
        </p:nvSpPr>
        <p:spPr>
          <a:xfrm>
            <a:off x="1179871" y="663161"/>
            <a:ext cx="11012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Custodire il Pianeta – Cambiamenti climatici: Sapiens vs. vulcani</a:t>
            </a:r>
          </a:p>
        </p:txBody>
      </p:sp>
    </p:spTree>
    <p:extLst>
      <p:ext uri="{BB962C8B-B14F-4D97-AF65-F5344CB8AC3E}">
        <p14:creationId xmlns:p14="http://schemas.microsoft.com/office/powerpoint/2010/main" val="6773410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A2FE546-B215-43AA-9424-436B3E2B0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34309" cy="1810669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4CB27934-2253-4132-B7D3-DAE07D575F28}"/>
              </a:ext>
            </a:extLst>
          </p:cNvPr>
          <p:cNvSpPr/>
          <p:nvPr/>
        </p:nvSpPr>
        <p:spPr>
          <a:xfrm>
            <a:off x="8446056" y="0"/>
            <a:ext cx="3745943" cy="1810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C0851FB-2E6A-41E0-BA46-884A1E241A68}"/>
              </a:ext>
            </a:extLst>
          </p:cNvPr>
          <p:cNvSpPr txBox="1"/>
          <p:nvPr/>
        </p:nvSpPr>
        <p:spPr>
          <a:xfrm>
            <a:off x="8701548" y="88488"/>
            <a:ext cx="3490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i="1" dirty="0"/>
              <a:t>Prof. Carlo Bisci</a:t>
            </a:r>
            <a:endParaRPr lang="it-IT" sz="1400" i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2A3FBDF-22B9-4461-A38B-2EA3177AEA71}"/>
              </a:ext>
            </a:extLst>
          </p:cNvPr>
          <p:cNvSpPr txBox="1"/>
          <p:nvPr/>
        </p:nvSpPr>
        <p:spPr>
          <a:xfrm>
            <a:off x="1179871" y="663161"/>
            <a:ext cx="11012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Custodire il Pianeta – Cambiamenti climatici: Sapiens vs. vulcani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346EDD5C-F5DB-4E4F-A544-01D8A4572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5950"/>
            <a:ext cx="6122693" cy="5227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Immagine 1">
            <a:extLst>
              <a:ext uri="{FF2B5EF4-FFF2-40B4-BE49-F238E27FC236}">
                <a16:creationId xmlns:a16="http://schemas.microsoft.com/office/drawing/2014/main" id="{7CC5D8CB-4186-45B6-9364-2D57EF99B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74385"/>
            <a:ext cx="5924309" cy="4515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sellaDiTesto 2">
            <a:extLst>
              <a:ext uri="{FF2B5EF4-FFF2-40B4-BE49-F238E27FC236}">
                <a16:creationId xmlns:a16="http://schemas.microsoft.com/office/drawing/2014/main" id="{2F9390CB-1F41-4A5F-86DF-33F7B12ADC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1548" y="6304984"/>
            <a:ext cx="2749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 err="1">
                <a:latin typeface="Arial" panose="020B0604020202020204" pitchFamily="34" charset="0"/>
              </a:rPr>
              <a:t>Very</a:t>
            </a:r>
            <a:r>
              <a:rPr lang="it-IT" altLang="it-IT" sz="1800" dirty="0">
                <a:latin typeface="Arial" panose="020B0604020202020204" pitchFamily="34" charset="0"/>
              </a:rPr>
              <a:t> heavy </a:t>
            </a:r>
            <a:r>
              <a:rPr lang="it-IT" altLang="it-IT" sz="1800" dirty="0" err="1">
                <a:latin typeface="Arial" panose="020B0604020202020204" pitchFamily="34" charset="0"/>
              </a:rPr>
              <a:t>precipitations</a:t>
            </a:r>
            <a:endParaRPr lang="it-IT" altLang="it-IT" sz="1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7507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A2FE546-B215-43AA-9424-436B3E2B0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34309" cy="1810669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4CB27934-2253-4132-B7D3-DAE07D575F28}"/>
              </a:ext>
            </a:extLst>
          </p:cNvPr>
          <p:cNvSpPr/>
          <p:nvPr/>
        </p:nvSpPr>
        <p:spPr>
          <a:xfrm>
            <a:off x="8446056" y="0"/>
            <a:ext cx="3745943" cy="1810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C0851FB-2E6A-41E0-BA46-884A1E241A68}"/>
              </a:ext>
            </a:extLst>
          </p:cNvPr>
          <p:cNvSpPr txBox="1"/>
          <p:nvPr/>
        </p:nvSpPr>
        <p:spPr>
          <a:xfrm>
            <a:off x="8701548" y="88488"/>
            <a:ext cx="3490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i="1" dirty="0"/>
              <a:t>Prof. Carlo Bisci</a:t>
            </a:r>
            <a:endParaRPr lang="it-IT" sz="1400" i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2A3FBDF-22B9-4461-A38B-2EA3177AEA71}"/>
              </a:ext>
            </a:extLst>
          </p:cNvPr>
          <p:cNvSpPr txBox="1"/>
          <p:nvPr/>
        </p:nvSpPr>
        <p:spPr>
          <a:xfrm>
            <a:off x="1179871" y="663161"/>
            <a:ext cx="11012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Custodire il Pianeta – Cambiamenti climatici: Sapiens vs. vulcani</a:t>
            </a:r>
          </a:p>
        </p:txBody>
      </p:sp>
      <p:pic>
        <p:nvPicPr>
          <p:cNvPr id="8" name="Picture 3" descr="Figure 4.2">
            <a:extLst>
              <a:ext uri="{FF2B5EF4-FFF2-40B4-BE49-F238E27FC236}">
                <a16:creationId xmlns:a16="http://schemas.microsoft.com/office/drawing/2014/main" id="{5716F399-08CA-475A-AD6F-B991CB79F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58712"/>
            <a:ext cx="8446057" cy="5461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09201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A2FE546-B215-43AA-9424-436B3E2B0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34309" cy="1810669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4CB27934-2253-4132-B7D3-DAE07D575F28}"/>
              </a:ext>
            </a:extLst>
          </p:cNvPr>
          <p:cNvSpPr/>
          <p:nvPr/>
        </p:nvSpPr>
        <p:spPr>
          <a:xfrm>
            <a:off x="8446056" y="0"/>
            <a:ext cx="3745943" cy="1810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C0851FB-2E6A-41E0-BA46-884A1E241A68}"/>
              </a:ext>
            </a:extLst>
          </p:cNvPr>
          <p:cNvSpPr txBox="1"/>
          <p:nvPr/>
        </p:nvSpPr>
        <p:spPr>
          <a:xfrm>
            <a:off x="8701548" y="88488"/>
            <a:ext cx="3490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i="1" dirty="0"/>
              <a:t>Prof. Carlo Bisci</a:t>
            </a:r>
            <a:endParaRPr lang="it-IT" sz="1400" i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2A3FBDF-22B9-4461-A38B-2EA3177AEA71}"/>
              </a:ext>
            </a:extLst>
          </p:cNvPr>
          <p:cNvSpPr txBox="1"/>
          <p:nvPr/>
        </p:nvSpPr>
        <p:spPr>
          <a:xfrm>
            <a:off x="1179871" y="663161"/>
            <a:ext cx="11012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Custodire il Pianeta – Cambiamenti climatici: Sapiens vs. vulcani</a:t>
            </a:r>
          </a:p>
        </p:txBody>
      </p:sp>
      <p:pic>
        <p:nvPicPr>
          <p:cNvPr id="9" name="Immagine 1">
            <a:extLst>
              <a:ext uri="{FF2B5EF4-FFF2-40B4-BE49-F238E27FC236}">
                <a16:creationId xmlns:a16="http://schemas.microsoft.com/office/drawing/2014/main" id="{CD0863CE-37B7-41AC-A581-1B59373AC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284" y="2282572"/>
            <a:ext cx="4718050" cy="4575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EE7BCA93-C55C-4ED5-9D49-4F39C5FF04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43797"/>
            <a:ext cx="65165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Areal extent of Chacaltaya Glacier, Bolivia, from 1940 to 2005</a:t>
            </a:r>
            <a:r>
              <a:rPr lang="it-IT" altLang="it-IT" sz="1800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11" name="Picture 3" descr="1.1">
            <a:extLst>
              <a:ext uri="{FF2B5EF4-FFF2-40B4-BE49-F238E27FC236}">
                <a16:creationId xmlns:a16="http://schemas.microsoft.com/office/drawing/2014/main" id="{A215B39E-833B-48C7-924A-AE6ADAB44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2124"/>
            <a:ext cx="7298384" cy="4575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10580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20E34726-E717-4171-8220-CA206C0D9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5334"/>
            <a:ext cx="9150350" cy="14059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A2FE546-B215-43AA-9424-436B3E2B0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734309" cy="1810669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4CB27934-2253-4132-B7D3-DAE07D575F28}"/>
              </a:ext>
            </a:extLst>
          </p:cNvPr>
          <p:cNvSpPr/>
          <p:nvPr/>
        </p:nvSpPr>
        <p:spPr>
          <a:xfrm>
            <a:off x="8446056" y="0"/>
            <a:ext cx="3745943" cy="1810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C0851FB-2E6A-41E0-BA46-884A1E241A68}"/>
              </a:ext>
            </a:extLst>
          </p:cNvPr>
          <p:cNvSpPr txBox="1"/>
          <p:nvPr/>
        </p:nvSpPr>
        <p:spPr>
          <a:xfrm>
            <a:off x="8701548" y="88488"/>
            <a:ext cx="3490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i="1" dirty="0"/>
              <a:t>Prof. Carlo Bisci</a:t>
            </a:r>
            <a:endParaRPr lang="it-IT" sz="1400" i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2A3FBDF-22B9-4461-A38B-2EA3177AEA71}"/>
              </a:ext>
            </a:extLst>
          </p:cNvPr>
          <p:cNvSpPr txBox="1"/>
          <p:nvPr/>
        </p:nvSpPr>
        <p:spPr>
          <a:xfrm>
            <a:off x="1179871" y="663161"/>
            <a:ext cx="11012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Custodire il Pianeta – Cambiamenti climatici: Sapiens vs. vulcani</a:t>
            </a:r>
          </a:p>
        </p:txBody>
      </p:sp>
    </p:spTree>
    <p:extLst>
      <p:ext uri="{BB962C8B-B14F-4D97-AF65-F5344CB8AC3E}">
        <p14:creationId xmlns:p14="http://schemas.microsoft.com/office/powerpoint/2010/main" val="36184733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Figure 3.5">
            <a:extLst>
              <a:ext uri="{FF2B5EF4-FFF2-40B4-BE49-F238E27FC236}">
                <a16:creationId xmlns:a16="http://schemas.microsoft.com/office/drawing/2014/main" id="{4DAB6B24-36F3-4194-BF63-0FC1D6646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99389"/>
            <a:ext cx="9144000" cy="5578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A2FE546-B215-43AA-9424-436B3E2B0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734309" cy="1810669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4CB27934-2253-4132-B7D3-DAE07D575F28}"/>
              </a:ext>
            </a:extLst>
          </p:cNvPr>
          <p:cNvSpPr/>
          <p:nvPr/>
        </p:nvSpPr>
        <p:spPr>
          <a:xfrm>
            <a:off x="8446056" y="0"/>
            <a:ext cx="3745943" cy="1810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C0851FB-2E6A-41E0-BA46-884A1E241A68}"/>
              </a:ext>
            </a:extLst>
          </p:cNvPr>
          <p:cNvSpPr txBox="1"/>
          <p:nvPr/>
        </p:nvSpPr>
        <p:spPr>
          <a:xfrm>
            <a:off x="8701548" y="88488"/>
            <a:ext cx="3490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i="1" dirty="0"/>
              <a:t>Prof. Carlo Bisci</a:t>
            </a:r>
            <a:endParaRPr lang="it-IT" sz="1400" i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2A3FBDF-22B9-4461-A38B-2EA3177AEA71}"/>
              </a:ext>
            </a:extLst>
          </p:cNvPr>
          <p:cNvSpPr txBox="1"/>
          <p:nvPr/>
        </p:nvSpPr>
        <p:spPr>
          <a:xfrm>
            <a:off x="1179871" y="663161"/>
            <a:ext cx="11012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Custodire il Pianeta – Cambiamenti climatici: Sapiens vs. vulcani</a:t>
            </a:r>
          </a:p>
        </p:txBody>
      </p:sp>
    </p:spTree>
    <p:extLst>
      <p:ext uri="{BB962C8B-B14F-4D97-AF65-F5344CB8AC3E}">
        <p14:creationId xmlns:p14="http://schemas.microsoft.com/office/powerpoint/2010/main" val="1543770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A2FE546-B215-43AA-9424-436B3E2B0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34309" cy="1810669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4CB27934-2253-4132-B7D3-DAE07D575F28}"/>
              </a:ext>
            </a:extLst>
          </p:cNvPr>
          <p:cNvSpPr/>
          <p:nvPr/>
        </p:nvSpPr>
        <p:spPr>
          <a:xfrm>
            <a:off x="8446056" y="0"/>
            <a:ext cx="3745943" cy="1810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C0851FB-2E6A-41E0-BA46-884A1E241A68}"/>
              </a:ext>
            </a:extLst>
          </p:cNvPr>
          <p:cNvSpPr txBox="1"/>
          <p:nvPr/>
        </p:nvSpPr>
        <p:spPr>
          <a:xfrm>
            <a:off x="8701548" y="88488"/>
            <a:ext cx="3490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i="1" dirty="0"/>
              <a:t>Prof. Carlo Bisci</a:t>
            </a:r>
            <a:endParaRPr lang="it-IT" sz="1400" i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2A3FBDF-22B9-4461-A38B-2EA3177AEA71}"/>
              </a:ext>
            </a:extLst>
          </p:cNvPr>
          <p:cNvSpPr txBox="1"/>
          <p:nvPr/>
        </p:nvSpPr>
        <p:spPr>
          <a:xfrm>
            <a:off x="1179871" y="663161"/>
            <a:ext cx="11012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Custodire il Pianeta – Cambiamenti climatici: Sapiens vs. vulcani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BE237E0-30E8-4852-8E37-110401653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6692"/>
            <a:ext cx="6142327" cy="5371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Immagine 1">
            <a:extLst>
              <a:ext uri="{FF2B5EF4-FFF2-40B4-BE49-F238E27FC236}">
                <a16:creationId xmlns:a16="http://schemas.microsoft.com/office/drawing/2014/main" id="{C48EFC35-3F57-4C08-9462-C33C6AFD1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2" y="3288130"/>
            <a:ext cx="5948363" cy="3569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82007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A2FE546-B215-43AA-9424-436B3E2B0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34309" cy="1810669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4CB27934-2253-4132-B7D3-DAE07D575F28}"/>
              </a:ext>
            </a:extLst>
          </p:cNvPr>
          <p:cNvSpPr/>
          <p:nvPr/>
        </p:nvSpPr>
        <p:spPr>
          <a:xfrm>
            <a:off x="8446056" y="0"/>
            <a:ext cx="3745943" cy="1810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C0851FB-2E6A-41E0-BA46-884A1E241A68}"/>
              </a:ext>
            </a:extLst>
          </p:cNvPr>
          <p:cNvSpPr txBox="1"/>
          <p:nvPr/>
        </p:nvSpPr>
        <p:spPr>
          <a:xfrm>
            <a:off x="8701548" y="88488"/>
            <a:ext cx="3490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i="1" dirty="0"/>
              <a:t>Prof. Carlo Bisci</a:t>
            </a:r>
            <a:endParaRPr lang="it-IT" sz="1400" i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2A3FBDF-22B9-4461-A38B-2EA3177AEA71}"/>
              </a:ext>
            </a:extLst>
          </p:cNvPr>
          <p:cNvSpPr txBox="1"/>
          <p:nvPr/>
        </p:nvSpPr>
        <p:spPr>
          <a:xfrm>
            <a:off x="1179871" y="663161"/>
            <a:ext cx="11012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Custodire il Pianeta – Cambiamenti climatici: Sapiens vs. vulcani</a:t>
            </a:r>
          </a:p>
        </p:txBody>
      </p:sp>
      <p:pic>
        <p:nvPicPr>
          <p:cNvPr id="9" name="Picture 7" descr="Line graph showing the cumulative changes in global average absolute sea level from 1880 to 2015.">
            <a:extLst>
              <a:ext uri="{FF2B5EF4-FFF2-40B4-BE49-F238E27FC236}">
                <a16:creationId xmlns:a16="http://schemas.microsoft.com/office/drawing/2014/main" id="{072A91AC-4B18-4F95-92AD-E75BEC43D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5944"/>
            <a:ext cx="6233023" cy="5422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1">
            <a:extLst>
              <a:ext uri="{FF2B5EF4-FFF2-40B4-BE49-F238E27FC236}">
                <a16:creationId xmlns:a16="http://schemas.microsoft.com/office/drawing/2014/main" id="{E06776DF-3737-4A8D-8623-FF16545C3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208" y="2963119"/>
            <a:ext cx="6111791" cy="389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7789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A2FE546-B215-43AA-9424-436B3E2B0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34309" cy="1810669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4CB27934-2253-4132-B7D3-DAE07D575F28}"/>
              </a:ext>
            </a:extLst>
          </p:cNvPr>
          <p:cNvSpPr/>
          <p:nvPr/>
        </p:nvSpPr>
        <p:spPr>
          <a:xfrm>
            <a:off x="8446056" y="0"/>
            <a:ext cx="3745943" cy="1810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C0851FB-2E6A-41E0-BA46-884A1E241A68}"/>
              </a:ext>
            </a:extLst>
          </p:cNvPr>
          <p:cNvSpPr txBox="1"/>
          <p:nvPr/>
        </p:nvSpPr>
        <p:spPr>
          <a:xfrm>
            <a:off x="8701548" y="88488"/>
            <a:ext cx="3490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i="1" dirty="0"/>
              <a:t>Prof. Carlo Bisci</a:t>
            </a:r>
            <a:endParaRPr lang="it-IT" sz="1400" i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2A3FBDF-22B9-4461-A38B-2EA3177AEA71}"/>
              </a:ext>
            </a:extLst>
          </p:cNvPr>
          <p:cNvSpPr txBox="1"/>
          <p:nvPr/>
        </p:nvSpPr>
        <p:spPr>
          <a:xfrm>
            <a:off x="1179871" y="663161"/>
            <a:ext cx="11012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Custodire il Pianeta – Cambiamenti climatici: Sapiens vs. vulcani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09F5E8DD-18EE-47C9-B0F2-4178E4C04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58297"/>
            <a:ext cx="7955703" cy="5499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0DFB2344-CF31-430E-B8E2-D7FFEAC2D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124" y="3848542"/>
            <a:ext cx="4200701" cy="3009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2CCF1A93-B26F-4F98-B8CE-2A88D0A87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125" y="1247936"/>
            <a:ext cx="4200700" cy="3011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00552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Figure 4.3">
            <a:extLst>
              <a:ext uri="{FF2B5EF4-FFF2-40B4-BE49-F238E27FC236}">
                <a16:creationId xmlns:a16="http://schemas.microsoft.com/office/drawing/2014/main" id="{A0089A0D-55A1-4CC1-83E3-47B24FC21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967696"/>
            <a:ext cx="9136063" cy="8825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A2FE546-B215-43AA-9424-436B3E2B0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734309" cy="1810669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4CB27934-2253-4132-B7D3-DAE07D575F28}"/>
              </a:ext>
            </a:extLst>
          </p:cNvPr>
          <p:cNvSpPr/>
          <p:nvPr/>
        </p:nvSpPr>
        <p:spPr>
          <a:xfrm>
            <a:off x="8446056" y="0"/>
            <a:ext cx="3745943" cy="1810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C0851FB-2E6A-41E0-BA46-884A1E241A68}"/>
              </a:ext>
            </a:extLst>
          </p:cNvPr>
          <p:cNvSpPr txBox="1"/>
          <p:nvPr/>
        </p:nvSpPr>
        <p:spPr>
          <a:xfrm>
            <a:off x="8701548" y="88488"/>
            <a:ext cx="3490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i="1" dirty="0"/>
              <a:t>Prof. Carlo Bisci</a:t>
            </a:r>
            <a:endParaRPr lang="it-IT" sz="1400" i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2A3FBDF-22B9-4461-A38B-2EA3177AEA71}"/>
              </a:ext>
            </a:extLst>
          </p:cNvPr>
          <p:cNvSpPr txBox="1"/>
          <p:nvPr/>
        </p:nvSpPr>
        <p:spPr>
          <a:xfrm>
            <a:off x="1179871" y="663161"/>
            <a:ext cx="11012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Custodire il Pianeta – Cambiamenti climatici: Sapiens vs. vulcani</a:t>
            </a:r>
          </a:p>
        </p:txBody>
      </p:sp>
    </p:spTree>
    <p:extLst>
      <p:ext uri="{BB962C8B-B14F-4D97-AF65-F5344CB8AC3E}">
        <p14:creationId xmlns:p14="http://schemas.microsoft.com/office/powerpoint/2010/main" val="4073155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A2FE546-B215-43AA-9424-436B3E2B0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34309" cy="1810669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4CB27934-2253-4132-B7D3-DAE07D575F28}"/>
              </a:ext>
            </a:extLst>
          </p:cNvPr>
          <p:cNvSpPr/>
          <p:nvPr/>
        </p:nvSpPr>
        <p:spPr>
          <a:xfrm>
            <a:off x="8446056" y="0"/>
            <a:ext cx="3745943" cy="1810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C0851FB-2E6A-41E0-BA46-884A1E241A68}"/>
              </a:ext>
            </a:extLst>
          </p:cNvPr>
          <p:cNvSpPr txBox="1"/>
          <p:nvPr/>
        </p:nvSpPr>
        <p:spPr>
          <a:xfrm>
            <a:off x="8701548" y="88488"/>
            <a:ext cx="3490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i="1" dirty="0"/>
              <a:t>Prof. Carlo Bisci</a:t>
            </a:r>
            <a:endParaRPr lang="it-IT" sz="1400" i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2A3FBDF-22B9-4461-A38B-2EA3177AEA71}"/>
              </a:ext>
            </a:extLst>
          </p:cNvPr>
          <p:cNvSpPr txBox="1"/>
          <p:nvPr/>
        </p:nvSpPr>
        <p:spPr>
          <a:xfrm>
            <a:off x="1179871" y="663161"/>
            <a:ext cx="11012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Custodire il Pianeta – Cambiamenti climatici: Sapiens vs. vulcani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D4D8F9CA-CFEA-48E3-AEC5-FF2C3BBC0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6835"/>
            <a:ext cx="9244012" cy="5411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1757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A2FE546-B215-43AA-9424-436B3E2B0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34309" cy="1810669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4CB27934-2253-4132-B7D3-DAE07D575F28}"/>
              </a:ext>
            </a:extLst>
          </p:cNvPr>
          <p:cNvSpPr/>
          <p:nvPr/>
        </p:nvSpPr>
        <p:spPr>
          <a:xfrm>
            <a:off x="8446056" y="0"/>
            <a:ext cx="3745943" cy="1810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C0851FB-2E6A-41E0-BA46-884A1E241A68}"/>
              </a:ext>
            </a:extLst>
          </p:cNvPr>
          <p:cNvSpPr txBox="1"/>
          <p:nvPr/>
        </p:nvSpPr>
        <p:spPr>
          <a:xfrm>
            <a:off x="8701548" y="88488"/>
            <a:ext cx="3490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i="1" dirty="0"/>
              <a:t>Prof. Carlo Bisci</a:t>
            </a:r>
            <a:endParaRPr lang="it-IT" sz="1400" i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2A3FBDF-22B9-4461-A38B-2EA3177AEA71}"/>
              </a:ext>
            </a:extLst>
          </p:cNvPr>
          <p:cNvSpPr txBox="1"/>
          <p:nvPr/>
        </p:nvSpPr>
        <p:spPr>
          <a:xfrm>
            <a:off x="1179871" y="663161"/>
            <a:ext cx="11012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Custodire il Pianeta – Cambiamenti climatici: Sapiens vs. vulcani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65356F07-8AF0-459D-8222-AD7DFBDD36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80414"/>
            <a:ext cx="12295740" cy="566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4043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318F3496-A6DE-4BB4-8EE6-A36FBC71E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815" y="-717631"/>
            <a:ext cx="9328150" cy="7575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A2FE546-B215-43AA-9424-436B3E2B0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734309" cy="1810669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4CB27934-2253-4132-B7D3-DAE07D575F28}"/>
              </a:ext>
            </a:extLst>
          </p:cNvPr>
          <p:cNvSpPr/>
          <p:nvPr/>
        </p:nvSpPr>
        <p:spPr>
          <a:xfrm>
            <a:off x="8446056" y="0"/>
            <a:ext cx="3745943" cy="1810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C0851FB-2E6A-41E0-BA46-884A1E241A68}"/>
              </a:ext>
            </a:extLst>
          </p:cNvPr>
          <p:cNvSpPr txBox="1"/>
          <p:nvPr/>
        </p:nvSpPr>
        <p:spPr>
          <a:xfrm>
            <a:off x="8701548" y="88488"/>
            <a:ext cx="3490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i="1" dirty="0"/>
              <a:t>Prof. Carlo Bisci</a:t>
            </a:r>
            <a:endParaRPr lang="it-IT" sz="1400" i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2A3FBDF-22B9-4461-A38B-2EA3177AEA71}"/>
              </a:ext>
            </a:extLst>
          </p:cNvPr>
          <p:cNvSpPr txBox="1"/>
          <p:nvPr/>
        </p:nvSpPr>
        <p:spPr>
          <a:xfrm>
            <a:off x="1179871" y="663161"/>
            <a:ext cx="11012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Custodire il Pianeta – Cambiamenti climatici: Sapiens vs. vulcani</a:t>
            </a:r>
          </a:p>
        </p:txBody>
      </p:sp>
    </p:spTree>
    <p:extLst>
      <p:ext uri="{BB962C8B-B14F-4D97-AF65-F5344CB8AC3E}">
        <p14:creationId xmlns:p14="http://schemas.microsoft.com/office/powerpoint/2010/main" val="17896247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A2FE546-B215-43AA-9424-436B3E2B0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34309" cy="1810669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4CB27934-2253-4132-B7D3-DAE07D575F28}"/>
              </a:ext>
            </a:extLst>
          </p:cNvPr>
          <p:cNvSpPr/>
          <p:nvPr/>
        </p:nvSpPr>
        <p:spPr>
          <a:xfrm>
            <a:off x="8446056" y="0"/>
            <a:ext cx="3745943" cy="1810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C0851FB-2E6A-41E0-BA46-884A1E241A68}"/>
              </a:ext>
            </a:extLst>
          </p:cNvPr>
          <p:cNvSpPr txBox="1"/>
          <p:nvPr/>
        </p:nvSpPr>
        <p:spPr>
          <a:xfrm>
            <a:off x="8701548" y="88488"/>
            <a:ext cx="3490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i="1" dirty="0"/>
              <a:t>Prof. Carlo Bisci</a:t>
            </a:r>
            <a:endParaRPr lang="it-IT" sz="1400" i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2A3FBDF-22B9-4461-A38B-2EA3177AEA71}"/>
              </a:ext>
            </a:extLst>
          </p:cNvPr>
          <p:cNvSpPr txBox="1"/>
          <p:nvPr/>
        </p:nvSpPr>
        <p:spPr>
          <a:xfrm>
            <a:off x="1179871" y="663161"/>
            <a:ext cx="11012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Custodire il Pianeta – Cambiamenti climatici: Sapiens vs. vulcani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466D397-C413-406A-AAEF-AB5DFF680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12111"/>
            <a:ext cx="9156700" cy="5445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34762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A2FE546-B215-43AA-9424-436B3E2B0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34309" cy="1810669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4CB27934-2253-4132-B7D3-DAE07D575F28}"/>
              </a:ext>
            </a:extLst>
          </p:cNvPr>
          <p:cNvSpPr/>
          <p:nvPr/>
        </p:nvSpPr>
        <p:spPr>
          <a:xfrm>
            <a:off x="8446056" y="0"/>
            <a:ext cx="3745943" cy="1810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C0851FB-2E6A-41E0-BA46-884A1E241A68}"/>
              </a:ext>
            </a:extLst>
          </p:cNvPr>
          <p:cNvSpPr txBox="1"/>
          <p:nvPr/>
        </p:nvSpPr>
        <p:spPr>
          <a:xfrm>
            <a:off x="8701548" y="88488"/>
            <a:ext cx="3490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i="1" dirty="0"/>
              <a:t>Prof. Carlo Bisci</a:t>
            </a:r>
            <a:endParaRPr lang="it-IT" sz="1400" i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2A3FBDF-22B9-4461-A38B-2EA3177AEA71}"/>
              </a:ext>
            </a:extLst>
          </p:cNvPr>
          <p:cNvSpPr txBox="1"/>
          <p:nvPr/>
        </p:nvSpPr>
        <p:spPr>
          <a:xfrm>
            <a:off x="1179871" y="663161"/>
            <a:ext cx="11012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Custodire il Pianeta – Cambiamenti climatici: Sapiens vs. vulcani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425422A-F3AB-4461-9C3A-E6C858C7E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41048"/>
            <a:ext cx="5655201" cy="397590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B09553F-6A7B-4E9B-88B2-B8E3A0FA0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7342" y="1247936"/>
            <a:ext cx="6197927" cy="561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9914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A2FE546-B215-43AA-9424-436B3E2B0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34309" cy="1810669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4CB27934-2253-4132-B7D3-DAE07D575F28}"/>
              </a:ext>
            </a:extLst>
          </p:cNvPr>
          <p:cNvSpPr/>
          <p:nvPr/>
        </p:nvSpPr>
        <p:spPr>
          <a:xfrm>
            <a:off x="8446056" y="0"/>
            <a:ext cx="3745943" cy="1810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C0851FB-2E6A-41E0-BA46-884A1E241A68}"/>
              </a:ext>
            </a:extLst>
          </p:cNvPr>
          <p:cNvSpPr txBox="1"/>
          <p:nvPr/>
        </p:nvSpPr>
        <p:spPr>
          <a:xfrm>
            <a:off x="8701548" y="88488"/>
            <a:ext cx="3490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i="1" dirty="0"/>
              <a:t>Prof. Carlo Bisci</a:t>
            </a:r>
            <a:endParaRPr lang="it-IT" sz="1400" i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2A3FBDF-22B9-4461-A38B-2EA3177AEA71}"/>
              </a:ext>
            </a:extLst>
          </p:cNvPr>
          <p:cNvSpPr txBox="1"/>
          <p:nvPr/>
        </p:nvSpPr>
        <p:spPr>
          <a:xfrm>
            <a:off x="1179871" y="663161"/>
            <a:ext cx="11012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Custodire il Pianeta – Cambiamenti climatici: Sapiens vs. vulcani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2E15B33-2F35-4324-A7FA-0561BD609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75512"/>
            <a:ext cx="10324618" cy="548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0077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A2FE546-B215-43AA-9424-436B3E2B0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734309" cy="1810669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4CB27934-2253-4132-B7D3-DAE07D575F28}"/>
              </a:ext>
            </a:extLst>
          </p:cNvPr>
          <p:cNvSpPr/>
          <p:nvPr/>
        </p:nvSpPr>
        <p:spPr>
          <a:xfrm>
            <a:off x="8446056" y="0"/>
            <a:ext cx="3745943" cy="1810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C0851FB-2E6A-41E0-BA46-884A1E241A68}"/>
              </a:ext>
            </a:extLst>
          </p:cNvPr>
          <p:cNvSpPr txBox="1"/>
          <p:nvPr/>
        </p:nvSpPr>
        <p:spPr>
          <a:xfrm>
            <a:off x="8701548" y="88488"/>
            <a:ext cx="3490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i="1" dirty="0"/>
              <a:t>Prof. Carlo Bisci</a:t>
            </a:r>
            <a:endParaRPr lang="it-IT" sz="1400" i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2A3FBDF-22B9-4461-A38B-2EA3177AEA71}"/>
              </a:ext>
            </a:extLst>
          </p:cNvPr>
          <p:cNvSpPr txBox="1"/>
          <p:nvPr/>
        </p:nvSpPr>
        <p:spPr>
          <a:xfrm>
            <a:off x="1179871" y="663161"/>
            <a:ext cx="11012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Custodire il Pianeta – Cambiamenti climatici: Sapiens vs. vulcani</a:t>
            </a:r>
          </a:p>
        </p:txBody>
      </p:sp>
      <p:graphicFrame>
        <p:nvGraphicFramePr>
          <p:cNvPr id="9" name="Oggetto 3">
            <a:extLst>
              <a:ext uri="{FF2B5EF4-FFF2-40B4-BE49-F238E27FC236}">
                <a16:creationId xmlns:a16="http://schemas.microsoft.com/office/drawing/2014/main" id="{0782B623-59B1-4F63-B976-CC77C99C5F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6442431"/>
              </p:ext>
            </p:extLst>
          </p:nvPr>
        </p:nvGraphicFramePr>
        <p:xfrm>
          <a:off x="6180880" y="1299389"/>
          <a:ext cx="6011119" cy="55586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2" name="Image" r:id="rId4" imgW="16253968" imgH="12838095" progId="Photoshop.Image.11">
                  <p:embed/>
                </p:oleObj>
              </mc:Choice>
              <mc:Fallback>
                <p:oleObj name="Image" r:id="rId4" imgW="16253968" imgH="12838095" progId="Photoshop.Image.11">
                  <p:embed/>
                  <p:pic>
                    <p:nvPicPr>
                      <p:cNvPr id="48135" name="Oggetto 3">
                        <a:extLst>
                          <a:ext uri="{FF2B5EF4-FFF2-40B4-BE49-F238E27FC236}">
                            <a16:creationId xmlns:a16="http://schemas.microsoft.com/office/drawing/2014/main" id="{E660798D-DDD6-4B7B-A9A0-CA3A89C6BA0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0880" y="1299389"/>
                        <a:ext cx="6011119" cy="55586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2">
            <a:extLst>
              <a:ext uri="{FF2B5EF4-FFF2-40B4-BE49-F238E27FC236}">
                <a16:creationId xmlns:a16="http://schemas.microsoft.com/office/drawing/2014/main" id="{A3039DFF-79EC-4E56-80C0-FCF8D8E00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6" y="1562582"/>
            <a:ext cx="6182781" cy="5014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Line 5">
            <a:extLst>
              <a:ext uri="{FF2B5EF4-FFF2-40B4-BE49-F238E27FC236}">
                <a16:creationId xmlns:a16="http://schemas.microsoft.com/office/drawing/2014/main" id="{AC9CC14C-7A66-449B-9725-E6C86C7CA9A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60191" y="3941410"/>
            <a:ext cx="0" cy="1738750"/>
          </a:xfrm>
          <a:prstGeom prst="line">
            <a:avLst/>
          </a:prstGeom>
          <a:noFill/>
          <a:ln w="41275">
            <a:solidFill>
              <a:srgbClr val="CC3300"/>
            </a:solidFill>
            <a:round/>
            <a:headEnd type="stealth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3" name="CasellaDiTesto 5">
            <a:extLst>
              <a:ext uri="{FF2B5EF4-FFF2-40B4-BE49-F238E27FC236}">
                <a16:creationId xmlns:a16="http://schemas.microsoft.com/office/drawing/2014/main" id="{BB751DCA-120E-423C-B220-9445A7A1C5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495" y="2333464"/>
            <a:ext cx="216926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 err="1">
                <a:latin typeface="Arial" panose="020B0604020202020204" pitchFamily="34" charset="0"/>
              </a:rPr>
              <a:t>Eruption</a:t>
            </a:r>
            <a:r>
              <a:rPr lang="it-IT" altLang="it-IT" sz="1800" dirty="0">
                <a:latin typeface="Arial" panose="020B0604020202020204" pitchFamily="34" charset="0"/>
              </a:rPr>
              <a:t> of the </a:t>
            </a:r>
            <a:br>
              <a:rPr lang="it-IT" altLang="it-IT" sz="1800" dirty="0">
                <a:latin typeface="Arial" panose="020B0604020202020204" pitchFamily="34" charset="0"/>
              </a:rPr>
            </a:br>
            <a:r>
              <a:rPr lang="it-IT" altLang="it-IT" sz="1800" dirty="0" err="1">
                <a:latin typeface="Arial" panose="020B0604020202020204" pitchFamily="34" charset="0"/>
              </a:rPr>
              <a:t>Tambora</a:t>
            </a:r>
            <a:r>
              <a:rPr lang="it-IT" altLang="it-IT" sz="1800" dirty="0">
                <a:latin typeface="Arial" panose="020B0604020202020204" pitchFamily="34" charset="0"/>
              </a:rPr>
              <a:t> Volcano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Arial" panose="020B0604020202020204" pitchFamily="34" charset="0"/>
              </a:rPr>
              <a:t>April</a:t>
            </a:r>
            <a:r>
              <a:rPr lang="it-IT" altLang="it-IT" sz="1600" dirty="0">
                <a:latin typeface="Arial" panose="020B0604020202020204" pitchFamily="34" charset="0"/>
              </a:rPr>
              <a:t> </a:t>
            </a:r>
            <a:r>
              <a:rPr lang="it-IT" altLang="it-IT" sz="1800" dirty="0">
                <a:latin typeface="Arial" panose="020B0604020202020204" pitchFamily="34" charset="0"/>
              </a:rPr>
              <a:t>8015</a:t>
            </a:r>
          </a:p>
        </p:txBody>
      </p:sp>
    </p:spTree>
    <p:extLst>
      <p:ext uri="{BB962C8B-B14F-4D97-AF65-F5344CB8AC3E}">
        <p14:creationId xmlns:p14="http://schemas.microsoft.com/office/powerpoint/2010/main" val="3542701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A2FE546-B215-43AA-9424-436B3E2B0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34309" cy="1810669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4CB27934-2253-4132-B7D3-DAE07D575F28}"/>
              </a:ext>
            </a:extLst>
          </p:cNvPr>
          <p:cNvSpPr/>
          <p:nvPr/>
        </p:nvSpPr>
        <p:spPr>
          <a:xfrm>
            <a:off x="8446056" y="0"/>
            <a:ext cx="3745943" cy="1810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C0851FB-2E6A-41E0-BA46-884A1E241A68}"/>
              </a:ext>
            </a:extLst>
          </p:cNvPr>
          <p:cNvSpPr txBox="1"/>
          <p:nvPr/>
        </p:nvSpPr>
        <p:spPr>
          <a:xfrm>
            <a:off x="8701548" y="88488"/>
            <a:ext cx="3490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i="1" dirty="0"/>
              <a:t>Prof. Carlo Bisci</a:t>
            </a:r>
            <a:endParaRPr lang="it-IT" sz="1400" i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2A3FBDF-22B9-4461-A38B-2EA3177AEA71}"/>
              </a:ext>
            </a:extLst>
          </p:cNvPr>
          <p:cNvSpPr txBox="1"/>
          <p:nvPr/>
        </p:nvSpPr>
        <p:spPr>
          <a:xfrm>
            <a:off x="1179871" y="663161"/>
            <a:ext cx="11012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Custodire il Pianeta – Cambiamenti climatici: Sapiens vs. vulcani</a:t>
            </a:r>
          </a:p>
        </p:txBody>
      </p:sp>
      <p:pic>
        <p:nvPicPr>
          <p:cNvPr id="8" name="Immagine 2">
            <a:extLst>
              <a:ext uri="{FF2B5EF4-FFF2-40B4-BE49-F238E27FC236}">
                <a16:creationId xmlns:a16="http://schemas.microsoft.com/office/drawing/2014/main" id="{B792EE21-0372-4EAA-BF58-2C62ACEB8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99389"/>
            <a:ext cx="12191999" cy="6444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44132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A2FE546-B215-43AA-9424-436B3E2B0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734309" cy="1810669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4CB27934-2253-4132-B7D3-DAE07D575F28}"/>
              </a:ext>
            </a:extLst>
          </p:cNvPr>
          <p:cNvSpPr/>
          <p:nvPr/>
        </p:nvSpPr>
        <p:spPr>
          <a:xfrm>
            <a:off x="8446056" y="0"/>
            <a:ext cx="3745943" cy="1810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C0851FB-2E6A-41E0-BA46-884A1E241A68}"/>
              </a:ext>
            </a:extLst>
          </p:cNvPr>
          <p:cNvSpPr txBox="1"/>
          <p:nvPr/>
        </p:nvSpPr>
        <p:spPr>
          <a:xfrm>
            <a:off x="8701548" y="88488"/>
            <a:ext cx="3490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i="1" dirty="0"/>
              <a:t>Prof. Carlo Bisci</a:t>
            </a:r>
            <a:endParaRPr lang="it-IT" sz="1400" i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2A3FBDF-22B9-4461-A38B-2EA3177AEA71}"/>
              </a:ext>
            </a:extLst>
          </p:cNvPr>
          <p:cNvSpPr txBox="1"/>
          <p:nvPr/>
        </p:nvSpPr>
        <p:spPr>
          <a:xfrm>
            <a:off x="1179871" y="663161"/>
            <a:ext cx="11012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Custodire il Pianeta – Cambiamenti climatici: Sapiens vs. vulcani</a:t>
            </a:r>
          </a:p>
        </p:txBody>
      </p:sp>
      <p:graphicFrame>
        <p:nvGraphicFramePr>
          <p:cNvPr id="10" name="Oggetto 3">
            <a:extLst>
              <a:ext uri="{FF2B5EF4-FFF2-40B4-BE49-F238E27FC236}">
                <a16:creationId xmlns:a16="http://schemas.microsoft.com/office/drawing/2014/main" id="{6C43FEB0-4D65-4D70-88CA-36A851BFDB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6787342"/>
              </p:ext>
            </p:extLst>
          </p:nvPr>
        </p:nvGraphicFramePr>
        <p:xfrm>
          <a:off x="0" y="1388962"/>
          <a:ext cx="9144000" cy="54504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4" name="Image" r:id="rId4" imgW="5739683" imgH="5523810" progId="Photoshop.Image.11">
                  <p:embed/>
                </p:oleObj>
              </mc:Choice>
              <mc:Fallback>
                <p:oleObj name="Image" r:id="rId4" imgW="5739683" imgH="5523810" progId="Photoshop.Image.11">
                  <p:embed/>
                  <p:pic>
                    <p:nvPicPr>
                      <p:cNvPr id="32774" name="Oggetto 3">
                        <a:extLst>
                          <a:ext uri="{FF2B5EF4-FFF2-40B4-BE49-F238E27FC236}">
                            <a16:creationId xmlns:a16="http://schemas.microsoft.com/office/drawing/2014/main" id="{71BBCCE8-4574-446D-878F-F98AC1A2A7A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388962"/>
                        <a:ext cx="9144000" cy="54504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355369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A2FE546-B215-43AA-9424-436B3E2B0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734309" cy="1810669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4CB27934-2253-4132-B7D3-DAE07D575F28}"/>
              </a:ext>
            </a:extLst>
          </p:cNvPr>
          <p:cNvSpPr/>
          <p:nvPr/>
        </p:nvSpPr>
        <p:spPr>
          <a:xfrm>
            <a:off x="8446056" y="0"/>
            <a:ext cx="3745943" cy="1810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C0851FB-2E6A-41E0-BA46-884A1E241A68}"/>
              </a:ext>
            </a:extLst>
          </p:cNvPr>
          <p:cNvSpPr txBox="1"/>
          <p:nvPr/>
        </p:nvSpPr>
        <p:spPr>
          <a:xfrm>
            <a:off x="8701548" y="88488"/>
            <a:ext cx="3490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i="1" dirty="0"/>
              <a:t>Prof. Carlo Bisci</a:t>
            </a:r>
            <a:endParaRPr lang="it-IT" sz="1400" i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2A3FBDF-22B9-4461-A38B-2EA3177AEA71}"/>
              </a:ext>
            </a:extLst>
          </p:cNvPr>
          <p:cNvSpPr txBox="1"/>
          <p:nvPr/>
        </p:nvSpPr>
        <p:spPr>
          <a:xfrm>
            <a:off x="1179871" y="663161"/>
            <a:ext cx="11012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Custodire il Pianeta – Cambiamenti climatici: Sapiens vs. vulcani</a:t>
            </a:r>
          </a:p>
        </p:txBody>
      </p:sp>
      <p:graphicFrame>
        <p:nvGraphicFramePr>
          <p:cNvPr id="10" name="Oggetto 1">
            <a:extLst>
              <a:ext uri="{FF2B5EF4-FFF2-40B4-BE49-F238E27FC236}">
                <a16:creationId xmlns:a16="http://schemas.microsoft.com/office/drawing/2014/main" id="{4CE177E2-14E8-45D6-B0FF-CBF474A758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7663642"/>
              </p:ext>
            </p:extLst>
          </p:nvPr>
        </p:nvGraphicFramePr>
        <p:xfrm>
          <a:off x="757411" y="1393101"/>
          <a:ext cx="3400559" cy="2545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8" name="Image" r:id="rId4" imgW="7695238" imgH="5955556" progId="Photoshop.Image.11">
                  <p:embed/>
                </p:oleObj>
              </mc:Choice>
              <mc:Fallback>
                <p:oleObj name="Image" r:id="rId4" imgW="7695238" imgH="5955556" progId="Photoshop.Image.11">
                  <p:embed/>
                  <p:pic>
                    <p:nvPicPr>
                      <p:cNvPr id="23557" name="Oggetto 1">
                        <a:extLst>
                          <a:ext uri="{FF2B5EF4-FFF2-40B4-BE49-F238E27FC236}">
                            <a16:creationId xmlns:a16="http://schemas.microsoft.com/office/drawing/2014/main" id="{105B11AE-EB1C-405F-BBC6-A23E2D5B19B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411" y="1393101"/>
                        <a:ext cx="3400559" cy="2545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Immagine 1">
            <a:extLst>
              <a:ext uri="{FF2B5EF4-FFF2-40B4-BE49-F238E27FC236}">
                <a16:creationId xmlns:a16="http://schemas.microsoft.com/office/drawing/2014/main" id="{7D54B3C7-6C0D-451C-845D-E2E8F3465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970" y="1393101"/>
            <a:ext cx="3426919" cy="256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magine 2">
            <a:extLst>
              <a:ext uri="{FF2B5EF4-FFF2-40B4-BE49-F238E27FC236}">
                <a16:creationId xmlns:a16="http://schemas.microsoft.com/office/drawing/2014/main" id="{EE86F265-290E-4129-A48B-F910DE63A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517" y="1393101"/>
            <a:ext cx="3379846" cy="2528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magine 3">
            <a:extLst>
              <a:ext uri="{FF2B5EF4-FFF2-40B4-BE49-F238E27FC236}">
                <a16:creationId xmlns:a16="http://schemas.microsoft.com/office/drawing/2014/main" id="{7AAF1650-EBCB-4D6C-A37D-B7D76C51F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935" y="4067031"/>
            <a:ext cx="3521065" cy="2630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magine 4">
            <a:extLst>
              <a:ext uri="{FF2B5EF4-FFF2-40B4-BE49-F238E27FC236}">
                <a16:creationId xmlns:a16="http://schemas.microsoft.com/office/drawing/2014/main" id="{2531152F-45BD-4D6C-B54D-30847ABCF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067031"/>
            <a:ext cx="3521066" cy="2641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90148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A2FE546-B215-43AA-9424-436B3E2B0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34309" cy="1810669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4CB27934-2253-4132-B7D3-DAE07D575F28}"/>
              </a:ext>
            </a:extLst>
          </p:cNvPr>
          <p:cNvSpPr/>
          <p:nvPr/>
        </p:nvSpPr>
        <p:spPr>
          <a:xfrm>
            <a:off x="8446056" y="0"/>
            <a:ext cx="3745943" cy="1810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C0851FB-2E6A-41E0-BA46-884A1E241A68}"/>
              </a:ext>
            </a:extLst>
          </p:cNvPr>
          <p:cNvSpPr txBox="1"/>
          <p:nvPr/>
        </p:nvSpPr>
        <p:spPr>
          <a:xfrm>
            <a:off x="8701548" y="88488"/>
            <a:ext cx="3490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i="1" dirty="0"/>
              <a:t>Prof. Carlo Bisci</a:t>
            </a:r>
            <a:endParaRPr lang="it-IT" sz="1400" i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2A3FBDF-22B9-4461-A38B-2EA3177AEA71}"/>
              </a:ext>
            </a:extLst>
          </p:cNvPr>
          <p:cNvSpPr txBox="1"/>
          <p:nvPr/>
        </p:nvSpPr>
        <p:spPr>
          <a:xfrm>
            <a:off x="1179871" y="663161"/>
            <a:ext cx="11012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Custodire il Pianeta – Cambiamenti climatici: Sapiens vs. vulcani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CC33B1B6-63FE-45C6-BDC6-86CF79C62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110"/>
            <a:ext cx="9144000" cy="5460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45542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A2FE546-B215-43AA-9424-436B3E2B0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34309" cy="1810669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4CB27934-2253-4132-B7D3-DAE07D575F28}"/>
              </a:ext>
            </a:extLst>
          </p:cNvPr>
          <p:cNvSpPr/>
          <p:nvPr/>
        </p:nvSpPr>
        <p:spPr>
          <a:xfrm>
            <a:off x="8446056" y="0"/>
            <a:ext cx="3745943" cy="1810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C0851FB-2E6A-41E0-BA46-884A1E241A68}"/>
              </a:ext>
            </a:extLst>
          </p:cNvPr>
          <p:cNvSpPr txBox="1"/>
          <p:nvPr/>
        </p:nvSpPr>
        <p:spPr>
          <a:xfrm>
            <a:off x="8701548" y="88488"/>
            <a:ext cx="3490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i="1" dirty="0"/>
              <a:t>Prof. Carlo Bisci</a:t>
            </a:r>
            <a:endParaRPr lang="it-IT" sz="1400" i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2A3FBDF-22B9-4461-A38B-2EA3177AEA71}"/>
              </a:ext>
            </a:extLst>
          </p:cNvPr>
          <p:cNvSpPr txBox="1"/>
          <p:nvPr/>
        </p:nvSpPr>
        <p:spPr>
          <a:xfrm>
            <a:off x="1179871" y="663161"/>
            <a:ext cx="11012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Custodire il Pianeta – Cambiamenti climatici: Sapiens vs. vulcani</a:t>
            </a:r>
          </a:p>
        </p:txBody>
      </p:sp>
      <p:pic>
        <p:nvPicPr>
          <p:cNvPr id="8" name="Immagine 1">
            <a:extLst>
              <a:ext uri="{FF2B5EF4-FFF2-40B4-BE49-F238E27FC236}">
                <a16:creationId xmlns:a16="http://schemas.microsoft.com/office/drawing/2014/main" id="{133CC57F-6F57-4067-AC17-0D911117C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1676782"/>
            <a:ext cx="6089650" cy="477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3">
            <a:extLst>
              <a:ext uri="{FF2B5EF4-FFF2-40B4-BE49-F238E27FC236}">
                <a16:creationId xmlns:a16="http://schemas.microsoft.com/office/drawing/2014/main" id="{AF6F5D7F-0BC7-4424-9191-5AA8201CC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699" y="1676781"/>
            <a:ext cx="6083300" cy="477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4199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A2FE546-B215-43AA-9424-436B3E2B0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34309" cy="1810669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4CB27934-2253-4132-B7D3-DAE07D575F28}"/>
              </a:ext>
            </a:extLst>
          </p:cNvPr>
          <p:cNvSpPr/>
          <p:nvPr/>
        </p:nvSpPr>
        <p:spPr>
          <a:xfrm>
            <a:off x="8446056" y="0"/>
            <a:ext cx="3745943" cy="1810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C0851FB-2E6A-41E0-BA46-884A1E241A68}"/>
              </a:ext>
            </a:extLst>
          </p:cNvPr>
          <p:cNvSpPr txBox="1"/>
          <p:nvPr/>
        </p:nvSpPr>
        <p:spPr>
          <a:xfrm>
            <a:off x="8701548" y="88488"/>
            <a:ext cx="3490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i="1" dirty="0"/>
              <a:t>Prof. Carlo Bisci</a:t>
            </a:r>
            <a:endParaRPr lang="it-IT" sz="1400" i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2A3FBDF-22B9-4461-A38B-2EA3177AEA71}"/>
              </a:ext>
            </a:extLst>
          </p:cNvPr>
          <p:cNvSpPr txBox="1"/>
          <p:nvPr/>
        </p:nvSpPr>
        <p:spPr>
          <a:xfrm>
            <a:off x="1179871" y="663161"/>
            <a:ext cx="11012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Custodire il Pianeta – Cambiamenti climatici: Sapiens vs. vulcani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9EE735F-590D-4CB1-965B-344EFFD1D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381959"/>
            <a:ext cx="8701548" cy="597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801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ambiamento climatico: siamo l'ultima generazione che potrà ...">
            <a:extLst>
              <a:ext uri="{FF2B5EF4-FFF2-40B4-BE49-F238E27FC236}">
                <a16:creationId xmlns:a16="http://schemas.microsoft.com/office/drawing/2014/main" id="{6FA0632E-A219-4790-B27D-0C720790D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62122"/>
            <a:ext cx="12192000" cy="4995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A2FE546-B215-43AA-9424-436B3E2B0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734309" cy="1810669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4CB27934-2253-4132-B7D3-DAE07D575F28}"/>
              </a:ext>
            </a:extLst>
          </p:cNvPr>
          <p:cNvSpPr/>
          <p:nvPr/>
        </p:nvSpPr>
        <p:spPr>
          <a:xfrm>
            <a:off x="8446056" y="0"/>
            <a:ext cx="3745943" cy="1810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C0851FB-2E6A-41E0-BA46-884A1E241A68}"/>
              </a:ext>
            </a:extLst>
          </p:cNvPr>
          <p:cNvSpPr txBox="1"/>
          <p:nvPr/>
        </p:nvSpPr>
        <p:spPr>
          <a:xfrm>
            <a:off x="8701548" y="88488"/>
            <a:ext cx="3490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i="1" dirty="0"/>
              <a:t>Prof. Carlo Bisci</a:t>
            </a:r>
            <a:endParaRPr lang="it-IT" sz="1400" i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2A3FBDF-22B9-4461-A38B-2EA3177AEA71}"/>
              </a:ext>
            </a:extLst>
          </p:cNvPr>
          <p:cNvSpPr txBox="1"/>
          <p:nvPr/>
        </p:nvSpPr>
        <p:spPr>
          <a:xfrm>
            <a:off x="1179871" y="663161"/>
            <a:ext cx="11012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Custodire il Pianeta – Cambiamenti climatici: Sapiens vs. vulcani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ABFA19D-3997-4779-B36A-996C6FE2483D}"/>
              </a:ext>
            </a:extLst>
          </p:cNvPr>
          <p:cNvSpPr txBox="1"/>
          <p:nvPr/>
        </p:nvSpPr>
        <p:spPr>
          <a:xfrm>
            <a:off x="-1" y="5789249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600" b="1" dirty="0"/>
              <a:t>Grazie per la cortese attenzione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3810891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A2FE546-B215-43AA-9424-436B3E2B0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34309" cy="1810669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4CB27934-2253-4132-B7D3-DAE07D575F28}"/>
              </a:ext>
            </a:extLst>
          </p:cNvPr>
          <p:cNvSpPr/>
          <p:nvPr/>
        </p:nvSpPr>
        <p:spPr>
          <a:xfrm>
            <a:off x="8446056" y="0"/>
            <a:ext cx="3745943" cy="1810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C0851FB-2E6A-41E0-BA46-884A1E241A68}"/>
              </a:ext>
            </a:extLst>
          </p:cNvPr>
          <p:cNvSpPr txBox="1"/>
          <p:nvPr/>
        </p:nvSpPr>
        <p:spPr>
          <a:xfrm>
            <a:off x="8701548" y="88488"/>
            <a:ext cx="3490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i="1" dirty="0"/>
              <a:t>Prof. Carlo Bisci</a:t>
            </a:r>
            <a:endParaRPr lang="it-IT" sz="1400" i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2A3FBDF-22B9-4461-A38B-2EA3177AEA71}"/>
              </a:ext>
            </a:extLst>
          </p:cNvPr>
          <p:cNvSpPr txBox="1"/>
          <p:nvPr/>
        </p:nvSpPr>
        <p:spPr>
          <a:xfrm>
            <a:off x="1179871" y="663161"/>
            <a:ext cx="11012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Custodire il Pianeta – Cambiamenti climatici: Sapiens vs. vulcani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E31EA31F-529C-45E8-8C2B-52ECBEA08F5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596" y="1099295"/>
            <a:ext cx="8981954" cy="6180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57831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A2FE546-B215-43AA-9424-436B3E2B0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34309" cy="1810669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4CB27934-2253-4132-B7D3-DAE07D575F28}"/>
              </a:ext>
            </a:extLst>
          </p:cNvPr>
          <p:cNvSpPr/>
          <p:nvPr/>
        </p:nvSpPr>
        <p:spPr>
          <a:xfrm>
            <a:off x="8446056" y="0"/>
            <a:ext cx="3745943" cy="1810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C0851FB-2E6A-41E0-BA46-884A1E241A68}"/>
              </a:ext>
            </a:extLst>
          </p:cNvPr>
          <p:cNvSpPr txBox="1"/>
          <p:nvPr/>
        </p:nvSpPr>
        <p:spPr>
          <a:xfrm>
            <a:off x="8701548" y="88488"/>
            <a:ext cx="3490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i="1" dirty="0"/>
              <a:t>Prof. Carlo Bisci</a:t>
            </a:r>
            <a:endParaRPr lang="it-IT" sz="1400" i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2A3FBDF-22B9-4461-A38B-2EA3177AEA71}"/>
              </a:ext>
            </a:extLst>
          </p:cNvPr>
          <p:cNvSpPr txBox="1"/>
          <p:nvPr/>
        </p:nvSpPr>
        <p:spPr>
          <a:xfrm>
            <a:off x="1179871" y="663161"/>
            <a:ext cx="11012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Custodire il Pianeta – Cambiamenti climatici: Sapiens vs. vulcani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52F0D209-0BD7-4541-A50E-9B3D45FE33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3562"/>
            <a:ext cx="10487595" cy="6224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7015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A2FE546-B215-43AA-9424-436B3E2B0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34309" cy="1810669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4CB27934-2253-4132-B7D3-DAE07D575F28}"/>
              </a:ext>
            </a:extLst>
          </p:cNvPr>
          <p:cNvSpPr/>
          <p:nvPr/>
        </p:nvSpPr>
        <p:spPr>
          <a:xfrm>
            <a:off x="8446056" y="0"/>
            <a:ext cx="3745943" cy="1810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C0851FB-2E6A-41E0-BA46-884A1E241A68}"/>
              </a:ext>
            </a:extLst>
          </p:cNvPr>
          <p:cNvSpPr txBox="1"/>
          <p:nvPr/>
        </p:nvSpPr>
        <p:spPr>
          <a:xfrm>
            <a:off x="8701548" y="88488"/>
            <a:ext cx="3490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i="1" dirty="0"/>
              <a:t>Prof. Carlo Bisci</a:t>
            </a:r>
            <a:endParaRPr lang="it-IT" sz="1400" i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2A3FBDF-22B9-4461-A38B-2EA3177AEA71}"/>
              </a:ext>
            </a:extLst>
          </p:cNvPr>
          <p:cNvSpPr txBox="1"/>
          <p:nvPr/>
        </p:nvSpPr>
        <p:spPr>
          <a:xfrm>
            <a:off x="1179871" y="663161"/>
            <a:ext cx="11012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Custodire il Pianeta – Cambiamenti climatici: Sapiens vs. vulcani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C3F6226E-30F1-42F4-8F19-12B0940AD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154" y="1228679"/>
            <a:ext cx="6094071" cy="562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71339B80-E519-468B-A7F6-33EC6EC08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8945"/>
            <a:ext cx="4787900" cy="360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4559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A2FE546-B215-43AA-9424-436B3E2B0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34309" cy="1810669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4CB27934-2253-4132-B7D3-DAE07D575F28}"/>
              </a:ext>
            </a:extLst>
          </p:cNvPr>
          <p:cNvSpPr/>
          <p:nvPr/>
        </p:nvSpPr>
        <p:spPr>
          <a:xfrm>
            <a:off x="8446056" y="0"/>
            <a:ext cx="3745943" cy="1810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C0851FB-2E6A-41E0-BA46-884A1E241A68}"/>
              </a:ext>
            </a:extLst>
          </p:cNvPr>
          <p:cNvSpPr txBox="1"/>
          <p:nvPr/>
        </p:nvSpPr>
        <p:spPr>
          <a:xfrm>
            <a:off x="8701548" y="88488"/>
            <a:ext cx="3490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i="1" dirty="0"/>
              <a:t>Prof. Carlo Bisci</a:t>
            </a:r>
            <a:endParaRPr lang="it-IT" sz="1400" i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2A3FBDF-22B9-4461-A38B-2EA3177AEA71}"/>
              </a:ext>
            </a:extLst>
          </p:cNvPr>
          <p:cNvSpPr txBox="1"/>
          <p:nvPr/>
        </p:nvSpPr>
        <p:spPr>
          <a:xfrm>
            <a:off x="1179871" y="663161"/>
            <a:ext cx="11012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Custodire il Pianeta – Cambiamenti climatici: Sapiens vs. vulcani</a:t>
            </a: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1F70C863-A0E4-4DAB-B5C0-97C08C2B2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362" y="1509713"/>
            <a:ext cx="7132637" cy="534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281C0EFD-CAB0-4255-9CC6-3B4ADD97F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20" y="1509713"/>
            <a:ext cx="3034842" cy="2563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EE2F248D-CA7A-418F-AD4C-11C56622D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9" y="4335156"/>
            <a:ext cx="4423462" cy="25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1647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D80434C-1CB8-441E-979B-C3E658894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4017" y="1184688"/>
            <a:ext cx="6483263" cy="569939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A2FE546-B215-43AA-9424-436B3E2B0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734309" cy="1810669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4CB27934-2253-4132-B7D3-DAE07D575F28}"/>
              </a:ext>
            </a:extLst>
          </p:cNvPr>
          <p:cNvSpPr/>
          <p:nvPr/>
        </p:nvSpPr>
        <p:spPr>
          <a:xfrm>
            <a:off x="8446056" y="0"/>
            <a:ext cx="3745943" cy="1810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C0851FB-2E6A-41E0-BA46-884A1E241A68}"/>
              </a:ext>
            </a:extLst>
          </p:cNvPr>
          <p:cNvSpPr txBox="1"/>
          <p:nvPr/>
        </p:nvSpPr>
        <p:spPr>
          <a:xfrm>
            <a:off x="8701548" y="88488"/>
            <a:ext cx="3490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i="1" dirty="0"/>
              <a:t>Prof. Carlo Bisci</a:t>
            </a:r>
            <a:endParaRPr lang="it-IT" sz="1400" i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2A3FBDF-22B9-4461-A38B-2EA3177AEA71}"/>
              </a:ext>
            </a:extLst>
          </p:cNvPr>
          <p:cNvSpPr txBox="1"/>
          <p:nvPr/>
        </p:nvSpPr>
        <p:spPr>
          <a:xfrm>
            <a:off x="1179871" y="663161"/>
            <a:ext cx="11012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Custodire il Pianeta – Cambiamenti climatici: Sapiens vs. vulcani</a:t>
            </a:r>
          </a:p>
        </p:txBody>
      </p:sp>
      <p:pic>
        <p:nvPicPr>
          <p:cNvPr id="2050" name="Picture 2" descr="Ocean Drilling Program - Wikipedia">
            <a:extLst>
              <a:ext uri="{FF2B5EF4-FFF2-40B4-BE49-F238E27FC236}">
                <a16:creationId xmlns:a16="http://schemas.microsoft.com/office/drawing/2014/main" id="{9AC584F9-A4D0-4D22-A520-C2D266CD1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52381"/>
            <a:ext cx="5130182" cy="4010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Ocean Drilling Program: Information Services: Database Services">
            <a:extLst>
              <a:ext uri="{FF2B5EF4-FFF2-40B4-BE49-F238E27FC236}">
                <a16:creationId xmlns:a16="http://schemas.microsoft.com/office/drawing/2014/main" id="{F89F87ED-1686-47CF-A9AA-3C970C4F4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6055" y="1330469"/>
            <a:ext cx="3328406" cy="552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35723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702</Words>
  <Application>Microsoft Office PowerPoint</Application>
  <PresentationFormat>Widescreen</PresentationFormat>
  <Paragraphs>99</Paragraphs>
  <Slides>40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40</vt:i4>
      </vt:variant>
    </vt:vector>
  </HeadingPairs>
  <TitlesOfParts>
    <vt:vector size="46" baseType="lpstr">
      <vt:lpstr>Arial</vt:lpstr>
      <vt:lpstr>Calibri</vt:lpstr>
      <vt:lpstr>Calibri Light</vt:lpstr>
      <vt:lpstr>Times New Roman</vt:lpstr>
      <vt:lpstr>Tema di Office</vt:lpstr>
      <vt:lpstr>Image</vt:lpstr>
      <vt:lpstr>I cambiamenti climatici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cambiamenti climatici</dc:title>
  <dc:creator>Carlo Bisci</dc:creator>
  <cp:lastModifiedBy>Carlo Bisci</cp:lastModifiedBy>
  <cp:revision>12</cp:revision>
  <dcterms:created xsi:type="dcterms:W3CDTF">2020-05-10T08:42:31Z</dcterms:created>
  <dcterms:modified xsi:type="dcterms:W3CDTF">2020-05-13T10:45:05Z</dcterms:modified>
</cp:coreProperties>
</file>